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256" r:id="rId2"/>
    <p:sldId id="939" r:id="rId3"/>
    <p:sldId id="1091" r:id="rId4"/>
    <p:sldId id="264" r:id="rId5"/>
    <p:sldId id="1243" r:id="rId6"/>
    <p:sldId id="1120" r:id="rId7"/>
    <p:sldId id="1114" r:id="rId8"/>
    <p:sldId id="1115" r:id="rId9"/>
    <p:sldId id="1116" r:id="rId10"/>
    <p:sldId id="1117" r:id="rId11"/>
    <p:sldId id="1118" r:id="rId12"/>
    <p:sldId id="1113" r:id="rId13"/>
    <p:sldId id="1119" r:id="rId14"/>
    <p:sldId id="1134" r:id="rId15"/>
    <p:sldId id="1135" r:id="rId16"/>
    <p:sldId id="507" r:id="rId17"/>
    <p:sldId id="1137" r:id="rId18"/>
    <p:sldId id="506" r:id="rId19"/>
    <p:sldId id="1136" r:id="rId20"/>
    <p:sldId id="1138" r:id="rId21"/>
    <p:sldId id="510" r:id="rId22"/>
    <p:sldId id="511" r:id="rId23"/>
    <p:sldId id="1121" r:id="rId24"/>
    <p:sldId id="1122" r:id="rId25"/>
    <p:sldId id="1125" r:id="rId26"/>
    <p:sldId id="1126" r:id="rId27"/>
    <p:sldId id="1244" r:id="rId28"/>
    <p:sldId id="1127" r:id="rId29"/>
    <p:sldId id="1246" r:id="rId30"/>
    <p:sldId id="1245" r:id="rId31"/>
    <p:sldId id="1132" r:id="rId32"/>
    <p:sldId id="1133" r:id="rId33"/>
    <p:sldId id="1139" r:id="rId34"/>
    <p:sldId id="1140" r:id="rId35"/>
    <p:sldId id="518" r:id="rId36"/>
    <p:sldId id="515" r:id="rId37"/>
    <p:sldId id="1141" r:id="rId38"/>
    <p:sldId id="516" r:id="rId39"/>
    <p:sldId id="519" r:id="rId40"/>
    <p:sldId id="520" r:id="rId41"/>
    <p:sldId id="1128" r:id="rId42"/>
    <p:sldId id="1142" r:id="rId43"/>
    <p:sldId id="1247" r:id="rId44"/>
    <p:sldId id="1248"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54CEED6-7874-8E42-8D22-83D30FB20034}">
          <p14:sldIdLst>
            <p14:sldId id="256"/>
            <p14:sldId id="939"/>
            <p14:sldId id="1091"/>
            <p14:sldId id="264"/>
          </p14:sldIdLst>
        </p14:section>
        <p14:section name="Body" id="{7C644759-45B7-764F-8741-7D4FFBBBA371}">
          <p14:sldIdLst>
            <p14:sldId id="1243"/>
            <p14:sldId id="1120"/>
            <p14:sldId id="1114"/>
            <p14:sldId id="1115"/>
            <p14:sldId id="1116"/>
            <p14:sldId id="1117"/>
            <p14:sldId id="1118"/>
            <p14:sldId id="1113"/>
            <p14:sldId id="1119"/>
            <p14:sldId id="1134"/>
            <p14:sldId id="1135"/>
            <p14:sldId id="507"/>
            <p14:sldId id="1137"/>
            <p14:sldId id="506"/>
            <p14:sldId id="1136"/>
            <p14:sldId id="1138"/>
            <p14:sldId id="510"/>
            <p14:sldId id="511"/>
            <p14:sldId id="1121"/>
            <p14:sldId id="1122"/>
            <p14:sldId id="1125"/>
            <p14:sldId id="1126"/>
            <p14:sldId id="1244"/>
            <p14:sldId id="1127"/>
            <p14:sldId id="1246"/>
            <p14:sldId id="1245"/>
            <p14:sldId id="1132"/>
            <p14:sldId id="1133"/>
            <p14:sldId id="1139"/>
            <p14:sldId id="1140"/>
            <p14:sldId id="518"/>
            <p14:sldId id="515"/>
            <p14:sldId id="1141"/>
            <p14:sldId id="516"/>
            <p14:sldId id="519"/>
            <p14:sldId id="520"/>
            <p14:sldId id="1128"/>
            <p14:sldId id="1142"/>
            <p14:sldId id="1247"/>
            <p14:sldId id="1248"/>
          </p14:sldIdLst>
        </p14:section>
        <p14:section name="Fin" id="{840572E7-B92E-F644-8CBB-57D56592BCA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3"/>
    <p:restoredTop sz="94831"/>
  </p:normalViewPr>
  <p:slideViewPr>
    <p:cSldViewPr snapToGrid="0" snapToObjects="1">
      <p:cViewPr varScale="1">
        <p:scale>
          <a:sx n="148" d="100"/>
          <a:sy n="148" d="100"/>
        </p:scale>
        <p:origin x="440" y="200"/>
      </p:cViewPr>
      <p:guideLst>
        <p:guide orient="horz" pos="2160"/>
        <p:guide pos="2880"/>
      </p:guideLst>
    </p:cSldViewPr>
  </p:slideViewPr>
  <p:notesTextViewPr>
    <p:cViewPr>
      <p:scale>
        <a:sx n="100" d="100"/>
        <a:sy n="100"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A0D8F0-D8FC-4D47-9669-7D4170CF7416}" type="slidenum">
              <a:rPr lang="en-US" smtClean="0"/>
              <a:t>‹#›</a:t>
            </a:fld>
            <a:endParaRPr lang="en-US"/>
          </a:p>
        </p:txBody>
      </p:sp>
    </p:spTree>
    <p:extLst>
      <p:ext uri="{BB962C8B-B14F-4D97-AF65-F5344CB8AC3E}">
        <p14:creationId xmlns:p14="http://schemas.microsoft.com/office/powerpoint/2010/main" val="145198877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E94CF1-8AEC-1549-A95C-28843110A93C}" type="slidenum">
              <a:rPr lang="en-US" smtClean="0"/>
              <a:t>‹#›</a:t>
            </a:fld>
            <a:endParaRPr lang="en-US"/>
          </a:p>
        </p:txBody>
      </p:sp>
    </p:spTree>
    <p:extLst>
      <p:ext uri="{BB962C8B-B14F-4D97-AF65-F5344CB8AC3E}">
        <p14:creationId xmlns:p14="http://schemas.microsoft.com/office/powerpoint/2010/main" val="4087766926"/>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7668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IDF, Glossary, Ch 22</a:t>
            </a:r>
          </a:p>
          <a:p>
            <a:r>
              <a:rPr lang="en-US" dirty="0"/>
              <a:t>[2] https://</a:t>
            </a:r>
            <a:r>
              <a:rPr lang="en-US" dirty="0" err="1"/>
              <a:t>uxdesign.cc</a:t>
            </a:r>
            <a:r>
              <a:rPr lang="en-US" dirty="0"/>
              <a:t>/using-gestalt-principles-in-ux-design-3fc64614d3ef</a:t>
            </a:r>
          </a:p>
          <a:p>
            <a:r>
              <a:rPr lang="en-US" dirty="0"/>
              <a:t>[3] https://</a:t>
            </a:r>
            <a:r>
              <a:rPr lang="en-US" dirty="0" err="1"/>
              <a:t>www.nngroup.com</a:t>
            </a:r>
            <a:r>
              <a:rPr lang="en-US" dirty="0"/>
              <a:t>/articles/gestalt-proximity/</a:t>
            </a:r>
          </a:p>
        </p:txBody>
      </p:sp>
    </p:spTree>
    <p:extLst>
      <p:ext uri="{BB962C8B-B14F-4D97-AF65-F5344CB8AC3E}">
        <p14:creationId xmlns:p14="http://schemas.microsoft.com/office/powerpoint/2010/main" val="2311833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BC4D60F-506C-684F-9902-1DD60138FE4B}" type="slidenum">
              <a:rPr lang="en-GB" sz="1200"/>
              <a:pPr eaLnBrk="1" hangingPunct="1"/>
              <a:t>21</a:t>
            </a:fld>
            <a:endParaRPr lang="en-GB" sz="120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C06B41-C799-C240-8FFA-2AFC1BBB5DD6}" type="slidenum">
              <a:rPr lang="en-US" sz="1200">
                <a:latin typeface="Times" charset="0"/>
              </a:rPr>
              <a:pPr algn="r"/>
              <a:t>21</a:t>
            </a:fld>
            <a:endParaRPr lang="en-US" sz="120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a:t>3rd row, first col</a:t>
            </a:r>
          </a:p>
        </p:txBody>
      </p:sp>
    </p:spTree>
    <p:extLst>
      <p:ext uri="{BB962C8B-B14F-4D97-AF65-F5344CB8AC3E}">
        <p14:creationId xmlns:p14="http://schemas.microsoft.com/office/powerpoint/2010/main" val="152538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51C346-F220-3149-BB04-60E32BD4189A}" type="slidenum">
              <a:rPr lang="en-GB" sz="1200"/>
              <a:pPr eaLnBrk="1" hangingPunct="1"/>
              <a:t>22</a:t>
            </a:fld>
            <a:endParaRPr lang="en-GB" sz="1200"/>
          </a:p>
        </p:txBody>
      </p:sp>
      <p:sp>
        <p:nvSpPr>
          <p:cNvPr id="409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9983522-E2D5-D145-8BD9-2DF074385012}" type="slidenum">
              <a:rPr lang="en-US" sz="1200">
                <a:latin typeface="Times" charset="0"/>
              </a:rPr>
              <a:pPr algn="r"/>
              <a:t>22</a:t>
            </a:fld>
            <a:endParaRPr lang="en-US" sz="120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a:t>3</a:t>
            </a:r>
            <a:r>
              <a:rPr lang="en-US" baseline="30000" dirty="0"/>
              <a:t>rd</a:t>
            </a:r>
            <a:r>
              <a:rPr lang="en-US" dirty="0"/>
              <a:t> row, 3</a:t>
            </a:r>
            <a:r>
              <a:rPr lang="en-US" baseline="30000" dirty="0"/>
              <a:t>rd</a:t>
            </a:r>
            <a:r>
              <a:rPr lang="en-US" dirty="0"/>
              <a:t> column</a:t>
            </a:r>
          </a:p>
        </p:txBody>
      </p:sp>
    </p:spTree>
    <p:extLst>
      <p:ext uri="{BB962C8B-B14F-4D97-AF65-F5344CB8AC3E}">
        <p14:creationId xmlns:p14="http://schemas.microsoft.com/office/powerpoint/2010/main" val="896430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Shape 39"/>
          <p:cNvSpPr txBox="1"/>
          <p:nvPr/>
        </p:nvSpPr>
        <p:spPr>
          <a:xfrm>
            <a:off x="142546" y="2507508"/>
            <a:ext cx="8902644" cy="940867"/>
          </a:xfrm>
          <a:prstGeom prst="rect">
            <a:avLst/>
          </a:prstGeom>
          <a:noFill/>
          <a:ln>
            <a:noFill/>
          </a:ln>
        </p:spPr>
        <p:txBody>
          <a:bodyPr lIns="45713" tIns="22850" rIns="45713" bIns="22850" anchor="t" anchorCtr="0">
            <a:noAutofit/>
          </a:bodyPr>
          <a:lstStyle/>
          <a:p>
            <a:pPr marL="0" marR="0" lvl="0" indent="0" algn="ctr" rtl="0">
              <a:spcBef>
                <a:spcPts val="0"/>
              </a:spcBef>
              <a:buSzPct val="25000"/>
              <a:buNone/>
            </a:pPr>
            <a:r>
              <a:rPr lang="en-US" sz="4800" b="0" i="0" spc="0" dirty="0">
                <a:solidFill>
                  <a:schemeClr val="dk2"/>
                </a:solidFill>
                <a:latin typeface="Gill Sans MT" panose="020B0502020104020203" pitchFamily="34" charset="77"/>
                <a:ea typeface="Montserrat"/>
                <a:cs typeface="Montserrat"/>
                <a:sym typeface="Montserrat"/>
              </a:rPr>
              <a:t>U s e r   I n t e r f a c e s</a:t>
            </a:r>
          </a:p>
        </p:txBody>
      </p:sp>
      <p:sp>
        <p:nvSpPr>
          <p:cNvPr id="8" name="Shape 38"/>
          <p:cNvSpPr txBox="1"/>
          <p:nvPr/>
        </p:nvSpPr>
        <p:spPr>
          <a:xfrm>
            <a:off x="2902755" y="3458739"/>
            <a:ext cx="3369268" cy="682387"/>
          </a:xfrm>
          <a:prstGeom prst="rect">
            <a:avLst/>
          </a:prstGeom>
          <a:noFill/>
          <a:ln>
            <a:noFill/>
          </a:ln>
        </p:spPr>
        <p:txBody>
          <a:bodyPr lIns="45713" tIns="22850" rIns="45713" bIns="22850" anchor="ctr" anchorCtr="0">
            <a:noAutofit/>
          </a:bodyPr>
          <a:lstStyle/>
          <a:p>
            <a:pPr marL="0" marR="0" lvl="0" indent="0" algn="ctr" rtl="0">
              <a:lnSpc>
                <a:spcPct val="105444"/>
              </a:lnSpc>
              <a:spcBef>
                <a:spcPts val="0"/>
              </a:spcBef>
              <a:buSzPct val="25000"/>
              <a:buNone/>
            </a:pPr>
            <a:r>
              <a:rPr lang="en-US" sz="1800" b="1" dirty="0">
                <a:solidFill>
                  <a:schemeClr val="dk2"/>
                </a:solidFill>
                <a:latin typeface="Gill Sans MT" panose="020B0502020104020203" pitchFamily="34" charset="77"/>
                <a:ea typeface="Montserrat"/>
                <a:cs typeface="Montserrat"/>
                <a:sym typeface="Montserrat"/>
              </a:rPr>
              <a:t>EECS 3461 – Sections A &amp; B</a:t>
            </a:r>
          </a:p>
          <a:p>
            <a:pPr marL="0" marR="0" lvl="0" indent="0" algn="ctr" rtl="0">
              <a:lnSpc>
                <a:spcPct val="105444"/>
              </a:lnSpc>
              <a:spcBef>
                <a:spcPts val="0"/>
              </a:spcBef>
              <a:buSzPct val="25000"/>
              <a:buNone/>
            </a:pPr>
            <a:r>
              <a:rPr lang="en-US" sz="1800" b="1" dirty="0">
                <a:solidFill>
                  <a:schemeClr val="tx1">
                    <a:lumMod val="60000"/>
                    <a:lumOff val="40000"/>
                  </a:schemeClr>
                </a:solidFill>
                <a:latin typeface="Gill Sans MT" panose="020B0502020104020203" pitchFamily="34" charset="77"/>
                <a:ea typeface="Montserrat"/>
                <a:cs typeface="Montserrat"/>
                <a:sym typeface="Montserrat"/>
              </a:rPr>
              <a:t>Fall </a:t>
            </a:r>
            <a:r>
              <a:rPr lang="en-US" sz="1800" b="1" baseline="0" dirty="0">
                <a:solidFill>
                  <a:schemeClr val="tx1">
                    <a:lumMod val="60000"/>
                    <a:lumOff val="40000"/>
                  </a:schemeClr>
                </a:solidFill>
                <a:latin typeface="Gill Sans MT" panose="020B0502020104020203" pitchFamily="34" charset="77"/>
                <a:ea typeface="Montserrat"/>
                <a:cs typeface="Montserrat"/>
                <a:sym typeface="Montserrat"/>
              </a:rPr>
              <a:t>2021</a:t>
            </a:r>
            <a:endParaRPr lang="en-US" sz="1800" b="1" dirty="0">
              <a:solidFill>
                <a:schemeClr val="tx1">
                  <a:lumMod val="60000"/>
                  <a:lumOff val="40000"/>
                </a:schemeClr>
              </a:solidFill>
              <a:latin typeface="Gill Sans MT" panose="020B0502020104020203" pitchFamily="34" charset="77"/>
              <a:ea typeface="Montserrat"/>
              <a:cs typeface="Montserrat"/>
              <a:sym typeface="Montserrat"/>
            </a:endParaRPr>
          </a:p>
        </p:txBody>
      </p:sp>
      <p:pic>
        <p:nvPicPr>
          <p:cNvPr id="9" name="Picture 8"/>
          <p:cNvPicPr>
            <a:picLocks noChangeAspect="1"/>
          </p:cNvPicPr>
          <p:nvPr/>
        </p:nvPicPr>
        <p:blipFill>
          <a:blip r:embed="rId2"/>
          <a:stretch>
            <a:fillRect/>
          </a:stretch>
        </p:blipFill>
        <p:spPr>
          <a:xfrm>
            <a:off x="3968750" y="1288049"/>
            <a:ext cx="1206500" cy="1206500"/>
          </a:xfrm>
          <a:prstGeom prst="rect">
            <a:avLst/>
          </a:prstGeom>
        </p:spPr>
      </p:pic>
      <p:sp>
        <p:nvSpPr>
          <p:cNvPr id="11" name="Text Placeholder 10"/>
          <p:cNvSpPr>
            <a:spLocks noGrp="1"/>
          </p:cNvSpPr>
          <p:nvPr>
            <p:ph type="body" sz="quarter" idx="10"/>
          </p:nvPr>
        </p:nvSpPr>
        <p:spPr>
          <a:xfrm>
            <a:off x="1857595" y="4607614"/>
            <a:ext cx="5428813" cy="622273"/>
          </a:xfrm>
          <a:prstGeom prst="rect">
            <a:avLst/>
          </a:prstGeom>
        </p:spPr>
        <p:txBody>
          <a:bodyPr vert="horz" lIns="45720" tIns="22860" rIns="45720" bIns="22860"/>
          <a:lstStyle>
            <a:lvl1pPr marL="177800" indent="0" algn="ctr">
              <a:buNone/>
              <a:defRPr>
                <a:latin typeface="Palatino Linotype" panose="02040502050505030304" pitchFamily="18" charset="0"/>
                <a:cs typeface="Palatino Linotype" panose="02040502050505030304" pitchFamily="18" charset="0"/>
              </a:defRPr>
            </a:lvl1pPr>
          </a:lstStyle>
          <a:p>
            <a:pPr lvl="0"/>
            <a:r>
              <a:rPr lang="en-CA" dirty="0"/>
              <a:t>Click to edit Master text styles</a:t>
            </a:r>
          </a:p>
        </p:txBody>
      </p:sp>
      <p:sp>
        <p:nvSpPr>
          <p:cNvPr id="13" name="Text Placeholder 10"/>
          <p:cNvSpPr>
            <a:spLocks noGrp="1"/>
          </p:cNvSpPr>
          <p:nvPr>
            <p:ph type="body" sz="quarter" idx="12"/>
          </p:nvPr>
        </p:nvSpPr>
        <p:spPr>
          <a:xfrm>
            <a:off x="1857593" y="6311788"/>
            <a:ext cx="5428813" cy="465360"/>
          </a:xfrm>
          <a:prstGeom prst="rect">
            <a:avLst/>
          </a:prstGeom>
        </p:spPr>
        <p:txBody>
          <a:bodyPr vert="horz" lIns="45720" tIns="22860" rIns="45720" bIns="22860"/>
          <a:lstStyle>
            <a:lvl1pPr marL="177800" indent="0" algn="ctr">
              <a:buNone/>
              <a:defRPr sz="2400" b="1">
                <a:solidFill>
                  <a:srgbClr val="FF0000"/>
                </a:solidFill>
                <a:latin typeface="Palatino Linotype" panose="02040502050505030304" pitchFamily="18" charset="0"/>
                <a:cs typeface="Palatino Linotype" panose="02040502050505030304" pitchFamily="18" charset="0"/>
              </a:defRPr>
            </a:lvl1pPr>
          </a:lstStyle>
          <a:p>
            <a:pPr lvl="0"/>
            <a:r>
              <a:rPr lang="en-CA" dirty="0"/>
              <a:t>Click to edit Master text styles</a:t>
            </a:r>
          </a:p>
        </p:txBody>
      </p:sp>
      <p:sp>
        <p:nvSpPr>
          <p:cNvPr id="10" name="Text Placeholder 10">
            <a:extLst>
              <a:ext uri="{FF2B5EF4-FFF2-40B4-BE49-F238E27FC236}">
                <a16:creationId xmlns:a16="http://schemas.microsoft.com/office/drawing/2014/main" id="{3ABD9D62-B7E9-3847-A88A-14783A7E8DA5}"/>
              </a:ext>
            </a:extLst>
          </p:cNvPr>
          <p:cNvSpPr>
            <a:spLocks noGrp="1"/>
          </p:cNvSpPr>
          <p:nvPr>
            <p:ph type="body" sz="quarter" idx="13"/>
          </p:nvPr>
        </p:nvSpPr>
        <p:spPr>
          <a:xfrm>
            <a:off x="1857593" y="5462124"/>
            <a:ext cx="5428813" cy="401594"/>
          </a:xfrm>
          <a:prstGeom prst="rect">
            <a:avLst/>
          </a:prstGeom>
        </p:spPr>
        <p:txBody>
          <a:bodyPr vert="horz" lIns="45720" tIns="22860" rIns="45720" bIns="22860"/>
          <a:lstStyle>
            <a:lvl1pPr marL="177800" indent="0" algn="ctr">
              <a:buNone/>
              <a:defRPr sz="1600">
                <a:solidFill>
                  <a:schemeClr val="accent6">
                    <a:lumMod val="60000"/>
                    <a:lumOff val="40000"/>
                  </a:schemeClr>
                </a:solidFill>
                <a:latin typeface="Gill Sans MT" panose="020B0502020104020203" pitchFamily="34" charset="77"/>
                <a:cs typeface="Gill Sans MT" panose="020B0502020104020203" pitchFamily="34" charset="77"/>
              </a:defRPr>
            </a:lvl1pPr>
          </a:lstStyle>
          <a:p>
            <a:pPr lvl="0"/>
            <a:r>
              <a:rPr lang="en-CA" dirty="0"/>
              <a:t>Click to edit Master text styles</a:t>
            </a:r>
          </a:p>
        </p:txBody>
      </p:sp>
    </p:spTree>
    <p:extLst>
      <p:ext uri="{BB962C8B-B14F-4D97-AF65-F5344CB8AC3E}">
        <p14:creationId xmlns:p14="http://schemas.microsoft.com/office/powerpoint/2010/main" val="402707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1_DEFAULT">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1076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GE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9374" y="6138136"/>
            <a:ext cx="1399713" cy="441520"/>
          </a:xfrm>
          <a:prstGeom prst="rect">
            <a:avLst/>
          </a:prstGeom>
        </p:spPr>
      </p:pic>
      <p:sp>
        <p:nvSpPr>
          <p:cNvPr id="5" name="Text Placeholder 13"/>
          <p:cNvSpPr txBox="1">
            <a:spLocks/>
          </p:cNvSpPr>
          <p:nvPr userDrawn="1"/>
        </p:nvSpPr>
        <p:spPr>
          <a:xfrm>
            <a:off x="1160200" y="1077655"/>
            <a:ext cx="6823602" cy="4809089"/>
          </a:xfrm>
          <a:prstGeom prst="rect">
            <a:avLst/>
          </a:prstGeom>
        </p:spPr>
        <p:txBody>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177800" indent="0">
              <a:buFont typeface="Wingdings 2" pitchFamily="18" charset="2"/>
              <a:buNone/>
            </a:pPr>
            <a:r>
              <a:rPr lang="en-US"/>
              <a:t>  </a:t>
            </a:r>
            <a:endParaRPr lang="en-US" dirty="0"/>
          </a:p>
        </p:txBody>
      </p:sp>
      <p:sp>
        <p:nvSpPr>
          <p:cNvPr id="6" name="Slide Number Placeholder 2"/>
          <p:cNvSpPr>
            <a:spLocks noGrp="1"/>
          </p:cNvSpPr>
          <p:nvPr>
            <p:ph type="sldNum" idx="4"/>
          </p:nvPr>
        </p:nvSpPr>
        <p:spPr>
          <a:xfrm>
            <a:off x="8495" y="6401988"/>
            <a:ext cx="901171" cy="454952"/>
          </a:xfrm>
          <a:prstGeom prst="rect">
            <a:avLst/>
          </a:prstGeom>
        </p:spPr>
        <p:txBody>
          <a:body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7" name="Title 5"/>
          <p:cNvSpPr txBox="1">
            <a:spLocks/>
          </p:cNvSpPr>
          <p:nvPr userDrawn="1"/>
        </p:nvSpPr>
        <p:spPr>
          <a:xfrm>
            <a:off x="1160200" y="270084"/>
            <a:ext cx="6823602" cy="807571"/>
          </a:xfrm>
          <a:prstGeom prst="rect">
            <a:avLst/>
          </a:prstGeom>
        </p:spPr>
        <p:txBody>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b="1" dirty="0"/>
              <a:t>Legend: Slide Symbols </a:t>
            </a:r>
          </a:p>
        </p:txBody>
      </p:sp>
      <p:grpSp>
        <p:nvGrpSpPr>
          <p:cNvPr id="8" name="Group 7"/>
          <p:cNvGrpSpPr/>
          <p:nvPr userDrawn="1"/>
        </p:nvGrpSpPr>
        <p:grpSpPr>
          <a:xfrm>
            <a:off x="1564970" y="3020960"/>
            <a:ext cx="4356405" cy="567508"/>
            <a:chOff x="1564970" y="3177230"/>
            <a:chExt cx="4356405" cy="567508"/>
          </a:xfrm>
        </p:grpSpPr>
        <p:sp>
          <p:nvSpPr>
            <p:cNvPr id="9" name="Shape 6040"/>
            <p:cNvSpPr/>
            <p:nvPr userDrawn="1"/>
          </p:nvSpPr>
          <p:spPr>
            <a:xfrm>
              <a:off x="1564970" y="3177230"/>
              <a:ext cx="832314" cy="567508"/>
            </a:xfrm>
            <a:custGeom>
              <a:avLst/>
              <a:gdLst/>
              <a:ahLst/>
              <a:cxnLst/>
              <a:rect l="0" t="0" r="0" b="0"/>
              <a:pathLst>
                <a:path w="120000" h="120000" extrusionOk="0">
                  <a:moveTo>
                    <a:pt x="120000" y="4000"/>
                  </a:moveTo>
                  <a:cubicBezTo>
                    <a:pt x="120000" y="1794"/>
                    <a:pt x="118777" y="0"/>
                    <a:pt x="117272" y="0"/>
                  </a:cubicBezTo>
                  <a:cubicBezTo>
                    <a:pt x="116494" y="0"/>
                    <a:pt x="115805" y="488"/>
                    <a:pt x="115311" y="1255"/>
                  </a:cubicBezTo>
                  <a:lnTo>
                    <a:pt x="115300" y="1238"/>
                  </a:lnTo>
                  <a:lnTo>
                    <a:pt x="43600" y="110294"/>
                  </a:lnTo>
                  <a:lnTo>
                    <a:pt x="4655" y="53172"/>
                  </a:lnTo>
                  <a:cubicBezTo>
                    <a:pt x="4161" y="52450"/>
                    <a:pt x="3477" y="52000"/>
                    <a:pt x="2727" y="52000"/>
                  </a:cubicBezTo>
                  <a:cubicBezTo>
                    <a:pt x="1222" y="52000"/>
                    <a:pt x="0" y="53794"/>
                    <a:pt x="0" y="56000"/>
                  </a:cubicBezTo>
                  <a:cubicBezTo>
                    <a:pt x="0" y="57105"/>
                    <a:pt x="305" y="58105"/>
                    <a:pt x="800" y="58827"/>
                  </a:cubicBezTo>
                  <a:lnTo>
                    <a:pt x="41705" y="118833"/>
                  </a:lnTo>
                  <a:cubicBezTo>
                    <a:pt x="42200" y="119555"/>
                    <a:pt x="42883" y="120000"/>
                    <a:pt x="43638" y="120000"/>
                  </a:cubicBezTo>
                  <a:cubicBezTo>
                    <a:pt x="44416" y="120000"/>
                    <a:pt x="45105" y="119516"/>
                    <a:pt x="45600" y="118755"/>
                  </a:cubicBezTo>
                  <a:lnTo>
                    <a:pt x="45611" y="118761"/>
                  </a:lnTo>
                  <a:lnTo>
                    <a:pt x="119250" y="6761"/>
                  </a:lnTo>
                  <a:lnTo>
                    <a:pt x="119233" y="6750"/>
                  </a:lnTo>
                  <a:cubicBezTo>
                    <a:pt x="119705" y="6038"/>
                    <a:pt x="120000" y="5072"/>
                    <a:pt x="120000" y="4000"/>
                  </a:cubicBezTo>
                </a:path>
              </a:pathLst>
            </a:custGeom>
            <a:solidFill>
              <a:schemeClr val="tx1">
                <a:lumMod val="60000"/>
                <a:lumOff val="40000"/>
              </a:schemeClr>
            </a:solidFill>
            <a:ln>
              <a:noFill/>
            </a:ln>
          </p:spPr>
          <p:txBody>
            <a:bodyPr lIns="14288" tIns="14288" rIns="14288" bIns="14288" anchor="ctr" anchorCtr="0">
              <a:noAutofit/>
            </a:bodyPr>
            <a:lstStyle/>
            <a:p>
              <a:endParaRPr lang="en-US"/>
            </a:p>
          </p:txBody>
        </p:sp>
        <p:sp>
          <p:nvSpPr>
            <p:cNvPr id="10" name="TextBox 9"/>
            <p:cNvSpPr txBox="1"/>
            <p:nvPr userDrawn="1"/>
          </p:nvSpPr>
          <p:spPr>
            <a:xfrm>
              <a:off x="2619375" y="3225979"/>
              <a:ext cx="3302000" cy="441147"/>
            </a:xfrm>
            <a:prstGeom prst="rect">
              <a:avLst/>
            </a:prstGeom>
            <a:noFill/>
          </p:spPr>
          <p:txBody>
            <a:bodyPr wrap="square" lIns="45720" tIns="22860" rIns="45720" bIns="22860" rtlCol="0">
              <a:spAutoFit/>
            </a:bodyPr>
            <a:lstStyle/>
            <a:p>
              <a:pPr marL="177800">
                <a:lnSpc>
                  <a:spcPct val="90000"/>
                </a:lnSpc>
                <a:spcBef>
                  <a:spcPts val="1000"/>
                </a:spcBef>
                <a:buClr>
                  <a:srgbClr val="7F7F7F"/>
                </a:buClr>
                <a:buSzPct val="100000"/>
              </a:pPr>
              <a:r>
                <a:rPr lang="en-US" sz="2800" dirty="0">
                  <a:solidFill>
                    <a:srgbClr val="7F7F7F"/>
                  </a:solidFill>
                  <a:latin typeface="Avenir Next Regular"/>
                  <a:ea typeface="Calibri"/>
                  <a:cs typeface="Avenir Next Regular"/>
                  <a:sym typeface="Calibri"/>
                </a:rPr>
                <a:t>to be noted</a:t>
              </a:r>
            </a:p>
          </p:txBody>
        </p:sp>
      </p:grpSp>
      <p:grpSp>
        <p:nvGrpSpPr>
          <p:cNvPr id="11" name="Group 10"/>
          <p:cNvGrpSpPr/>
          <p:nvPr userDrawn="1"/>
        </p:nvGrpSpPr>
        <p:grpSpPr>
          <a:xfrm>
            <a:off x="1434320" y="1839753"/>
            <a:ext cx="4487055" cy="834639"/>
            <a:chOff x="1434320" y="1839753"/>
            <a:chExt cx="4487055" cy="834639"/>
          </a:xfrm>
        </p:grpSpPr>
        <p:sp>
          <p:nvSpPr>
            <p:cNvPr id="12" name="Shape 2594"/>
            <p:cNvSpPr/>
            <p:nvPr userDrawn="1"/>
          </p:nvSpPr>
          <p:spPr>
            <a:xfrm>
              <a:off x="1434320" y="1839753"/>
              <a:ext cx="1023654" cy="834639"/>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lumMod val="60000"/>
                <a:lumOff val="40000"/>
              </a:schemeClr>
            </a:solidFill>
            <a:ln w="12700">
              <a:miter lim="400000"/>
            </a:ln>
          </p:spPr>
          <p:txBody>
            <a:bodyPr lIns="19045" tIns="19045" rIns="19045" bIns="19045" anchor="ctr"/>
            <a:lstStyle/>
            <a:p>
              <a:endParaRPr lang="en-US"/>
            </a:p>
          </p:txBody>
        </p:sp>
        <p:sp>
          <p:nvSpPr>
            <p:cNvPr id="13" name="TextBox 12"/>
            <p:cNvSpPr txBox="1"/>
            <p:nvPr userDrawn="1"/>
          </p:nvSpPr>
          <p:spPr>
            <a:xfrm>
              <a:off x="2619375" y="2063929"/>
              <a:ext cx="3302000" cy="441147"/>
            </a:xfrm>
            <a:prstGeom prst="rect">
              <a:avLst/>
            </a:prstGeom>
            <a:noFill/>
          </p:spPr>
          <p:txBody>
            <a:bodyPr wrap="square" lIns="45720" tIns="22860" rIns="45720" bIns="22860" rtlCol="0">
              <a:spAutoFit/>
            </a:bodyPr>
            <a:lstStyle/>
            <a:p>
              <a:pPr marL="177800">
                <a:lnSpc>
                  <a:spcPct val="90000"/>
                </a:lnSpc>
                <a:spcBef>
                  <a:spcPts val="1000"/>
                </a:spcBef>
                <a:buClr>
                  <a:srgbClr val="7F7F7F"/>
                </a:buClr>
                <a:buSzPct val="100000"/>
              </a:pPr>
              <a:r>
                <a:rPr lang="en-US" sz="2800" dirty="0">
                  <a:solidFill>
                    <a:srgbClr val="7F7F7F"/>
                  </a:solidFill>
                  <a:latin typeface="Avenir Next Regular"/>
                  <a:ea typeface="Calibri"/>
                  <a:cs typeface="Avenir Next Regular"/>
                  <a:sym typeface="Calibri"/>
                </a:rPr>
                <a:t>for reference</a:t>
              </a:r>
            </a:p>
          </p:txBody>
        </p:sp>
      </p:grpSp>
      <p:grpSp>
        <p:nvGrpSpPr>
          <p:cNvPr id="14" name="Group 13"/>
          <p:cNvGrpSpPr/>
          <p:nvPr userDrawn="1"/>
        </p:nvGrpSpPr>
        <p:grpSpPr>
          <a:xfrm>
            <a:off x="1564970" y="3935036"/>
            <a:ext cx="6769405" cy="834639"/>
            <a:chOff x="1564970" y="4345252"/>
            <a:chExt cx="6769405" cy="834639"/>
          </a:xfrm>
        </p:grpSpPr>
        <p:sp>
          <p:nvSpPr>
            <p:cNvPr id="15" name="Shape 2572"/>
            <p:cNvSpPr/>
            <p:nvPr userDrawn="1"/>
          </p:nvSpPr>
          <p:spPr>
            <a:xfrm>
              <a:off x="1564970" y="4345252"/>
              <a:ext cx="832314" cy="834639"/>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lumMod val="60000"/>
                <a:lumOff val="40000"/>
              </a:schemeClr>
            </a:solidFill>
            <a:ln w="12700">
              <a:miter lim="400000"/>
            </a:ln>
          </p:spPr>
          <p:txBody>
            <a:bodyPr lIns="19045" tIns="19045" rIns="19045" bIns="19045" anchor="ctr"/>
            <a:lstStyle/>
            <a:p>
              <a:endParaRPr lang="en-US"/>
            </a:p>
          </p:txBody>
        </p:sp>
        <p:sp>
          <p:nvSpPr>
            <p:cNvPr id="16" name="TextBox 15"/>
            <p:cNvSpPr txBox="1"/>
            <p:nvPr userDrawn="1"/>
          </p:nvSpPr>
          <p:spPr>
            <a:xfrm>
              <a:off x="2619375" y="4569004"/>
              <a:ext cx="5715000" cy="441147"/>
            </a:xfrm>
            <a:prstGeom prst="rect">
              <a:avLst/>
            </a:prstGeom>
            <a:noFill/>
          </p:spPr>
          <p:txBody>
            <a:bodyPr wrap="square" lIns="45720" tIns="22860" rIns="45720" bIns="22860" rtlCol="0">
              <a:spAutoFit/>
            </a:bodyPr>
            <a:lstStyle/>
            <a:p>
              <a:pPr marL="177800">
                <a:lnSpc>
                  <a:spcPct val="90000"/>
                </a:lnSpc>
                <a:spcBef>
                  <a:spcPts val="1000"/>
                </a:spcBef>
                <a:buClr>
                  <a:srgbClr val="7F7F7F"/>
                </a:buClr>
                <a:buSzPct val="100000"/>
              </a:pPr>
              <a:r>
                <a:rPr lang="en-US" sz="2800" dirty="0">
                  <a:solidFill>
                    <a:srgbClr val="7F7F7F"/>
                  </a:solidFill>
                  <a:latin typeface="Avenir Next Regular"/>
                  <a:ea typeface="Calibri"/>
                  <a:cs typeface="Avenir Next Regular"/>
                  <a:sym typeface="Calibri"/>
                </a:rPr>
                <a:t>zooming in, probing further</a:t>
              </a:r>
            </a:p>
          </p:txBody>
        </p:sp>
      </p:grpSp>
      <p:grpSp>
        <p:nvGrpSpPr>
          <p:cNvPr id="17" name="Group 16"/>
          <p:cNvGrpSpPr/>
          <p:nvPr userDrawn="1"/>
        </p:nvGrpSpPr>
        <p:grpSpPr>
          <a:xfrm>
            <a:off x="1489405" y="5116243"/>
            <a:ext cx="7225970" cy="857192"/>
            <a:chOff x="1489405" y="5390187"/>
            <a:chExt cx="7225970" cy="857192"/>
          </a:xfrm>
        </p:grpSpPr>
        <p:sp>
          <p:nvSpPr>
            <p:cNvPr id="18" name="Shape 718"/>
            <p:cNvSpPr/>
            <p:nvPr userDrawn="1"/>
          </p:nvSpPr>
          <p:spPr>
            <a:xfrm>
              <a:off x="1489405" y="5390187"/>
              <a:ext cx="942980" cy="857192"/>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tx1">
                <a:lumMod val="60000"/>
                <a:lumOff val="40000"/>
              </a:schemeClr>
            </a:solidFill>
            <a:ln>
              <a:noFill/>
            </a:ln>
          </p:spPr>
          <p:txBody>
            <a:bodyPr lIns="14288" tIns="14288" rIns="14288" bIns="14288" anchor="ctr" anchorCtr="0">
              <a:noAutofit/>
            </a:bodyPr>
            <a:lstStyle/>
            <a:p>
              <a:endParaRPr lang="en-US"/>
            </a:p>
          </p:txBody>
        </p:sp>
        <p:sp>
          <p:nvSpPr>
            <p:cNvPr id="19" name="TextBox 18"/>
            <p:cNvSpPr txBox="1"/>
            <p:nvPr userDrawn="1"/>
          </p:nvSpPr>
          <p:spPr>
            <a:xfrm>
              <a:off x="2619375" y="5557926"/>
              <a:ext cx="6096000" cy="441147"/>
            </a:xfrm>
            <a:prstGeom prst="rect">
              <a:avLst/>
            </a:prstGeom>
            <a:noFill/>
          </p:spPr>
          <p:txBody>
            <a:bodyPr wrap="square" lIns="45720" tIns="22860" rIns="45720" bIns="22860" rtlCol="0">
              <a:spAutoFit/>
            </a:bodyPr>
            <a:lstStyle/>
            <a:p>
              <a:pPr marL="177800">
                <a:lnSpc>
                  <a:spcPct val="90000"/>
                </a:lnSpc>
                <a:spcBef>
                  <a:spcPts val="1000"/>
                </a:spcBef>
                <a:buClr>
                  <a:srgbClr val="7F7F7F"/>
                </a:buClr>
                <a:buSzPct val="100000"/>
              </a:pPr>
              <a:r>
                <a:rPr lang="en-US" sz="2800" dirty="0">
                  <a:solidFill>
                    <a:srgbClr val="7F7F7F"/>
                  </a:solidFill>
                  <a:latin typeface="Avenir Next Regular"/>
                  <a:ea typeface="Calibri"/>
                  <a:cs typeface="Avenir Next Regular"/>
                  <a:sym typeface="Calibri"/>
                </a:rPr>
                <a:t>under discussion, discussion point</a:t>
              </a:r>
            </a:p>
          </p:txBody>
        </p:sp>
      </p:grpSp>
    </p:spTree>
    <p:extLst>
      <p:ext uri="{BB962C8B-B14F-4D97-AF65-F5344CB8AC3E}">
        <p14:creationId xmlns:p14="http://schemas.microsoft.com/office/powerpoint/2010/main" val="2173979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with Image and Content, LEFT RED BAR">
    <p:spTree>
      <p:nvGrpSpPr>
        <p:cNvPr id="1" name=""/>
        <p:cNvGrpSpPr/>
        <p:nvPr/>
      </p:nvGrpSpPr>
      <p:grpSpPr>
        <a:xfrm>
          <a:off x="0" y="0"/>
          <a:ext cx="0" cy="0"/>
          <a:chOff x="0" y="0"/>
          <a:chExt cx="0" cy="0"/>
        </a:xfrm>
      </p:grpSpPr>
      <p:sp>
        <p:nvSpPr>
          <p:cNvPr id="12" name="Rectangle 11"/>
          <p:cNvSpPr/>
          <p:nvPr userDrawn="1"/>
        </p:nvSpPr>
        <p:spPr>
          <a:xfrm>
            <a:off x="1" y="0"/>
            <a:ext cx="314680" cy="6858000"/>
          </a:xfrm>
          <a:prstGeom prst="rect">
            <a:avLst/>
          </a:prstGeom>
          <a:solidFill>
            <a:srgbClr val="C3233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685554" y="274638"/>
            <a:ext cx="8159218" cy="1034288"/>
          </a:xfrm>
          <a:prstGeom prst="rect">
            <a:avLst/>
          </a:prstGeom>
        </p:spPr>
        <p:txBody>
          <a:bodyPr/>
          <a:lstStyle>
            <a:lvl1pPr algn="l">
              <a:defRPr sz="3600" b="1" i="0">
                <a:solidFill>
                  <a:schemeClr val="tx1">
                    <a:lumMod val="65000"/>
                    <a:lumOff val="35000"/>
                  </a:schemeClr>
                </a:solidFill>
                <a:latin typeface="Gill Sans MT" panose="020B0502020104020203" pitchFamily="34" charset="77"/>
                <a:cs typeface="Gill Sans MT" panose="020B0502020104020203" pitchFamily="34" charset="77"/>
              </a:defRPr>
            </a:lvl1pPr>
          </a:lstStyle>
          <a:p>
            <a:r>
              <a:rPr lang="en-CA" dirty="0"/>
              <a:t>Click to edit Master title style</a:t>
            </a:r>
            <a:endParaRPr lang="en-US" dirty="0"/>
          </a:p>
        </p:txBody>
      </p:sp>
      <p:sp>
        <p:nvSpPr>
          <p:cNvPr id="8" name="Content Placeholder 2"/>
          <p:cNvSpPr>
            <a:spLocks noGrp="1"/>
          </p:cNvSpPr>
          <p:nvPr>
            <p:ph idx="1" hasCustomPrompt="1"/>
          </p:nvPr>
        </p:nvSpPr>
        <p:spPr>
          <a:xfrm>
            <a:off x="685554" y="1308926"/>
            <a:ext cx="8159218" cy="4082066"/>
          </a:xfrm>
          <a:prstGeom prst="rect">
            <a:avLst/>
          </a:prstGeom>
        </p:spPr>
        <p:txBody>
          <a:bodyPr/>
          <a:lstStyle>
            <a:lvl1pPr marL="342900" indent="-342900">
              <a:buClrTx/>
              <a:buFont typeface="Arial"/>
              <a:buChar char="•"/>
              <a:defRPr sz="2400">
                <a:solidFill>
                  <a:schemeClr val="tx1">
                    <a:lumMod val="65000"/>
                    <a:lumOff val="35000"/>
                  </a:schemeClr>
                </a:solidFill>
                <a:latin typeface="Palatino Linotype" panose="02040502050505030304" pitchFamily="18" charset="0"/>
                <a:cs typeface="Palatino Linotype" panose="02040502050505030304" pitchFamily="18" charset="0"/>
              </a:defRPr>
            </a:lvl1pPr>
            <a:lvl2pPr marL="800100" indent="-342900">
              <a:buClrTx/>
              <a:buFont typeface="Arial"/>
              <a:buChar char="•"/>
              <a:defRPr sz="2200" baseline="0">
                <a:solidFill>
                  <a:schemeClr val="tx1">
                    <a:lumMod val="65000"/>
                    <a:lumOff val="35000"/>
                  </a:schemeClr>
                </a:solidFill>
                <a:latin typeface="Palatino Linotype" panose="02040502050505030304" pitchFamily="18" charset="0"/>
                <a:cs typeface="Palatino Linotype" panose="02040502050505030304" pitchFamily="18" charset="0"/>
              </a:defRPr>
            </a:lvl2pPr>
            <a:lvl3pPr marL="1257300" indent="-342900">
              <a:buClrTx/>
              <a:buFont typeface="Arial"/>
              <a:buChar char="•"/>
              <a:defRPr sz="2000">
                <a:solidFill>
                  <a:schemeClr val="tx1">
                    <a:lumMod val="65000"/>
                    <a:lumOff val="35000"/>
                  </a:schemeClr>
                </a:solidFill>
                <a:latin typeface="Palatino Linotype" panose="02040502050505030304" pitchFamily="18" charset="0"/>
                <a:cs typeface="Palatino Linotype" panose="02040502050505030304" pitchFamily="18" charset="0"/>
              </a:defRPr>
            </a:lvl3pPr>
            <a:lvl4pPr marL="1657350" indent="-285750">
              <a:buClrTx/>
              <a:buFont typeface="Arial"/>
              <a:buChar char="•"/>
              <a:defRPr sz="1800">
                <a:solidFill>
                  <a:schemeClr val="tx1">
                    <a:lumMod val="65000"/>
                    <a:lumOff val="35000"/>
                  </a:schemeClr>
                </a:solidFill>
                <a:latin typeface="Palatino Linotype" panose="02040502050505030304" pitchFamily="18" charset="0"/>
                <a:cs typeface="Palatino Linotype" panose="02040502050505030304" pitchFamily="18" charset="0"/>
              </a:defRPr>
            </a:lvl4pPr>
            <a:lvl5pPr marL="2114550" indent="-285750">
              <a:buClrTx/>
              <a:buFont typeface="Arial"/>
              <a:buChar char="•"/>
              <a:defRPr sz="1600">
                <a:solidFill>
                  <a:schemeClr val="tx1">
                    <a:lumMod val="65000"/>
                    <a:lumOff val="35000"/>
                  </a:schemeClr>
                </a:solidFill>
                <a:latin typeface="Palatino Linotype" panose="02040502050505030304" pitchFamily="18" charset="0"/>
                <a:cs typeface="Palatino Linotype" panose="02040502050505030304" pitchFamily="18"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541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in layout">
    <p:spTree>
      <p:nvGrpSpPr>
        <p:cNvPr id="1" name="Shape 25"/>
        <p:cNvGrpSpPr/>
        <p:nvPr/>
      </p:nvGrpSpPr>
      <p:grpSpPr>
        <a:xfrm>
          <a:off x="0" y="0"/>
          <a:ext cx="0" cy="0"/>
          <a:chOff x="0" y="0"/>
          <a:chExt cx="0" cy="0"/>
        </a:xfrm>
      </p:grpSpPr>
      <p:sp>
        <p:nvSpPr>
          <p:cNvPr id="4" name="Content Placeholder 2"/>
          <p:cNvSpPr>
            <a:spLocks noGrp="1"/>
          </p:cNvSpPr>
          <p:nvPr>
            <p:ph idx="1"/>
          </p:nvPr>
        </p:nvSpPr>
        <p:spPr>
          <a:xfrm>
            <a:off x="1160200" y="2048911"/>
            <a:ext cx="6823602" cy="4809089"/>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Palatino Linotype" panose="02040502050505030304" pitchFamily="18" charset="0"/>
                <a:cs typeface="Palatino Linotype" panose="02040502050505030304" pitchFamily="18" charset="0"/>
              </a:defRPr>
            </a:lvl1pPr>
            <a:lvl2pPr marL="540000" indent="-126000">
              <a:lnSpc>
                <a:spcPct val="100000"/>
              </a:lnSpc>
              <a:spcBef>
                <a:spcPts val="500"/>
              </a:spcBef>
              <a:buSzPct val="70000"/>
              <a:buFont typeface="Arial"/>
              <a:buChar char="•"/>
              <a:defRPr>
                <a:latin typeface="Palatino Linotype" panose="02040502050505030304" pitchFamily="18" charset="0"/>
                <a:cs typeface="Palatino Linotype" panose="02040502050505030304" pitchFamily="18" charset="0"/>
              </a:defRPr>
            </a:lvl2pPr>
            <a:lvl3pPr marL="1080000" indent="-126000">
              <a:lnSpc>
                <a:spcPct val="100000"/>
              </a:lnSpc>
              <a:buSzPct val="70000"/>
              <a:buFont typeface="Arial"/>
              <a:buChar char="•"/>
              <a:defRPr>
                <a:latin typeface="Palatino Linotype" panose="02040502050505030304" pitchFamily="18" charset="0"/>
                <a:cs typeface="Palatino Linotype" panose="02040502050505030304" pitchFamily="18" charset="0"/>
              </a:defRPr>
            </a:lvl3pPr>
            <a:lvl4pPr marL="1620000" indent="-126000">
              <a:buSzPct val="70000"/>
              <a:buFont typeface="Arial"/>
              <a:buChar char="•"/>
              <a:defRPr>
                <a:latin typeface="Palatino Linotype" panose="02040502050505030304" pitchFamily="18" charset="0"/>
                <a:cs typeface="Palatino Linotype" panose="02040502050505030304" pitchFamily="18" charset="0"/>
              </a:defRPr>
            </a:lvl4pPr>
            <a:lvl5pPr marL="2160000" indent="-126000">
              <a:lnSpc>
                <a:spcPct val="100000"/>
              </a:lnSpc>
              <a:buSzPct val="70000"/>
              <a:buFont typeface="Arial"/>
              <a:buChar char="•"/>
              <a:defRPr>
                <a:latin typeface="Palatino Linotype" panose="02040502050505030304" pitchFamily="18" charset="0"/>
                <a:cs typeface="Palatino Linotype" panose="02040502050505030304" pitchFamily="18" charset="0"/>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GB" dirty="0"/>
          </a:p>
        </p:txBody>
      </p:sp>
      <p:sp>
        <p:nvSpPr>
          <p:cNvPr id="5" name="Shape 14"/>
          <p:cNvSpPr txBox="1">
            <a:spLocks noGrp="1"/>
          </p:cNvSpPr>
          <p:nvPr>
            <p:ph type="sldNum" idx="12"/>
          </p:nvPr>
        </p:nvSpPr>
        <p:spPr>
          <a:xfrm>
            <a:off x="8226422" y="6403048"/>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6" name="Title 1"/>
          <p:cNvSpPr>
            <a:spLocks noGrp="1"/>
          </p:cNvSpPr>
          <p:nvPr>
            <p:ph type="title"/>
          </p:nvPr>
        </p:nvSpPr>
        <p:spPr>
          <a:xfrm>
            <a:off x="1160200" y="1241340"/>
            <a:ext cx="6823602" cy="807571"/>
          </a:xfrm>
          <a:prstGeom prst="rect">
            <a:avLst/>
          </a:prstGeom>
        </p:spPr>
        <p:txBody>
          <a:bodyPr vert="horz" lIns="45720" tIns="22860" rIns="45720" bIns="22860"/>
          <a:lstStyle>
            <a:lvl1pPr algn="l">
              <a:defRPr sz="2900" b="0" i="0">
                <a:latin typeface="Gill Sans MT" panose="020B0502020104020203" pitchFamily="34" charset="77"/>
                <a:cs typeface="Gill Sans MT" panose="020B0502020104020203" pitchFamily="34" charset="77"/>
              </a:defRPr>
            </a:lvl1pPr>
          </a:lstStyle>
          <a:p>
            <a:r>
              <a:rPr lang="en-CA" dirty="0"/>
              <a:t>Click to edit Master title style</a:t>
            </a:r>
            <a:endParaRPr lang="en-US" dirty="0"/>
          </a:p>
        </p:txBody>
      </p:sp>
    </p:spTree>
    <p:extLst>
      <p:ext uri="{BB962C8B-B14F-4D97-AF65-F5344CB8AC3E}">
        <p14:creationId xmlns:p14="http://schemas.microsoft.com/office/powerpoint/2010/main" val="3110211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lain and large">
    <p:spTree>
      <p:nvGrpSpPr>
        <p:cNvPr id="1" name="Shape 23"/>
        <p:cNvGrpSpPr/>
        <p:nvPr/>
      </p:nvGrpSpPr>
      <p:grpSpPr>
        <a:xfrm>
          <a:off x="0" y="0"/>
          <a:ext cx="0" cy="0"/>
          <a:chOff x="0" y="0"/>
          <a:chExt cx="0" cy="0"/>
        </a:xfrm>
      </p:grpSpPr>
      <p:sp>
        <p:nvSpPr>
          <p:cNvPr id="7" name="Content Placeholder 2"/>
          <p:cNvSpPr>
            <a:spLocks noGrp="1"/>
          </p:cNvSpPr>
          <p:nvPr>
            <p:ph idx="1"/>
          </p:nvPr>
        </p:nvSpPr>
        <p:spPr>
          <a:xfrm>
            <a:off x="1160200" y="1077655"/>
            <a:ext cx="6823602" cy="4809089"/>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Avenir Next Regular"/>
                <a:cs typeface="Avenir Next Regular"/>
              </a:defRPr>
            </a:lvl1pPr>
            <a:lvl2pPr marL="540000" indent="-126000">
              <a:lnSpc>
                <a:spcPct val="100000"/>
              </a:lnSpc>
              <a:spcBef>
                <a:spcPts val="500"/>
              </a:spcBef>
              <a:buSzPct val="70000"/>
              <a:buFont typeface="Arial"/>
              <a:buChar char="•"/>
              <a:defRPr>
                <a:latin typeface="Avenir Next Regular"/>
                <a:cs typeface="Avenir Next Regular"/>
              </a:defRPr>
            </a:lvl2pPr>
            <a:lvl3pPr marL="1080000" indent="-126000">
              <a:lnSpc>
                <a:spcPct val="100000"/>
              </a:lnSpc>
              <a:buSzPct val="70000"/>
              <a:buFont typeface="Arial"/>
              <a:buChar char="•"/>
              <a:defRPr>
                <a:latin typeface="Avenir Next Regular"/>
                <a:cs typeface="Avenir Next Regular"/>
              </a:defRPr>
            </a:lvl3pPr>
            <a:lvl4pPr marL="1620000" indent="-126000">
              <a:buSzPct val="70000"/>
              <a:buFont typeface="Arial"/>
              <a:buChar char="•"/>
              <a:defRPr>
                <a:latin typeface="Avenir Next Regular"/>
                <a:cs typeface="Avenir Next Regular"/>
              </a:defRPr>
            </a:lvl4pPr>
            <a:lvl5pPr marL="2160000" indent="-126000">
              <a:lnSpc>
                <a:spcPct val="100000"/>
              </a:lnSpc>
              <a:buSzPct val="70000"/>
              <a:buFont typeface="Arial"/>
              <a:buChar char="•"/>
              <a:defRPr>
                <a:latin typeface="Avenir Next Regular"/>
                <a:cs typeface="Avenir Next Regula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GB" dirty="0"/>
          </a:p>
        </p:txBody>
      </p:sp>
      <p:sp>
        <p:nvSpPr>
          <p:cNvPr id="8" name="Shape 14"/>
          <p:cNvSpPr txBox="1">
            <a:spLocks noGrp="1"/>
          </p:cNvSpPr>
          <p:nvPr>
            <p:ph type="sldNum" idx="12"/>
          </p:nvPr>
        </p:nvSpPr>
        <p:spPr>
          <a:xfrm>
            <a:off x="8226422" y="6403048"/>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2" name="Title 1"/>
          <p:cNvSpPr>
            <a:spLocks noGrp="1"/>
          </p:cNvSpPr>
          <p:nvPr>
            <p:ph type="title"/>
          </p:nvPr>
        </p:nvSpPr>
        <p:spPr>
          <a:xfrm>
            <a:off x="1160200" y="270084"/>
            <a:ext cx="6823602" cy="807571"/>
          </a:xfrm>
          <a:prstGeom prst="rect">
            <a:avLst/>
          </a:prstGeom>
        </p:spPr>
        <p:txBody>
          <a:bodyPr vert="horz" lIns="45720" tIns="22860" rIns="45720" bIns="22860"/>
          <a:lstStyle>
            <a:lvl1pPr algn="l">
              <a:defRPr sz="2900" b="1" i="0">
                <a:latin typeface="Avenir Next Regular"/>
                <a:cs typeface="Avenir Next Regular"/>
              </a:defRPr>
            </a:lvl1pPr>
          </a:lstStyle>
          <a:p>
            <a:r>
              <a:rPr lang="en-CA" dirty="0"/>
              <a:t>Click to edit Master title style</a:t>
            </a:r>
            <a:endParaRPr lang="en-US" dirty="0"/>
          </a:p>
        </p:txBody>
      </p:sp>
    </p:spTree>
    <p:extLst>
      <p:ext uri="{BB962C8B-B14F-4D97-AF65-F5344CB8AC3E}">
        <p14:creationId xmlns:p14="http://schemas.microsoft.com/office/powerpoint/2010/main" val="835164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scussion bubble">
    <p:spTree>
      <p:nvGrpSpPr>
        <p:cNvPr id="1" name="Shape 23"/>
        <p:cNvGrpSpPr/>
        <p:nvPr/>
      </p:nvGrpSpPr>
      <p:grpSpPr>
        <a:xfrm>
          <a:off x="0" y="0"/>
          <a:ext cx="0" cy="0"/>
          <a:chOff x="0" y="0"/>
          <a:chExt cx="0" cy="0"/>
        </a:xfrm>
      </p:grpSpPr>
      <p:sp>
        <p:nvSpPr>
          <p:cNvPr id="7" name="Content Placeholder 2"/>
          <p:cNvSpPr>
            <a:spLocks noGrp="1"/>
          </p:cNvSpPr>
          <p:nvPr>
            <p:ph idx="1"/>
          </p:nvPr>
        </p:nvSpPr>
        <p:spPr>
          <a:xfrm>
            <a:off x="1160200" y="2048911"/>
            <a:ext cx="6823602" cy="4809089"/>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Avenir Next Regular"/>
                <a:cs typeface="Avenir Next Regular"/>
              </a:defRPr>
            </a:lvl1pPr>
            <a:lvl2pPr marL="540000" indent="-126000">
              <a:lnSpc>
                <a:spcPct val="100000"/>
              </a:lnSpc>
              <a:spcBef>
                <a:spcPts val="500"/>
              </a:spcBef>
              <a:buSzPct val="70000"/>
              <a:buFont typeface="Arial"/>
              <a:buChar char="•"/>
              <a:defRPr>
                <a:latin typeface="Avenir Next Regular"/>
                <a:cs typeface="Avenir Next Regular"/>
              </a:defRPr>
            </a:lvl2pPr>
            <a:lvl3pPr marL="1080000" indent="-126000">
              <a:lnSpc>
                <a:spcPct val="100000"/>
              </a:lnSpc>
              <a:buSzPct val="70000"/>
              <a:buFont typeface="Arial"/>
              <a:buChar char="•"/>
              <a:defRPr>
                <a:latin typeface="Avenir Next Regular"/>
                <a:cs typeface="Avenir Next Regular"/>
              </a:defRPr>
            </a:lvl3pPr>
            <a:lvl4pPr marL="1620000" indent="-126000">
              <a:buSzPct val="70000"/>
              <a:buFont typeface="Arial"/>
              <a:buChar char="•"/>
              <a:defRPr>
                <a:latin typeface="Avenir Next Regular"/>
                <a:cs typeface="Avenir Next Regular"/>
              </a:defRPr>
            </a:lvl4pPr>
            <a:lvl5pPr marL="2160000" indent="-126000">
              <a:lnSpc>
                <a:spcPct val="100000"/>
              </a:lnSpc>
              <a:buSzPct val="70000"/>
              <a:buFont typeface="Arial"/>
              <a:buChar char="•"/>
              <a:defRPr>
                <a:latin typeface="Avenir Next Regular"/>
                <a:cs typeface="Avenir Next Regula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GB" dirty="0"/>
          </a:p>
        </p:txBody>
      </p:sp>
      <p:sp>
        <p:nvSpPr>
          <p:cNvPr id="8" name="Shape 14"/>
          <p:cNvSpPr txBox="1">
            <a:spLocks noGrp="1"/>
          </p:cNvSpPr>
          <p:nvPr>
            <p:ph type="sldNum" idx="12"/>
          </p:nvPr>
        </p:nvSpPr>
        <p:spPr>
          <a:xfrm>
            <a:off x="8226422" y="6403048"/>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9" name="Shape 718"/>
          <p:cNvSpPr/>
          <p:nvPr/>
        </p:nvSpPr>
        <p:spPr>
          <a:xfrm>
            <a:off x="3928069" y="70553"/>
            <a:ext cx="1287862" cy="1170787"/>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tx1">
              <a:lumMod val="60000"/>
              <a:lumOff val="40000"/>
            </a:schemeClr>
          </a:solidFill>
          <a:ln>
            <a:noFill/>
          </a:ln>
        </p:spPr>
        <p:txBody>
          <a:bodyPr lIns="14288" tIns="14288" rIns="14288" bIns="14288" anchor="ctr" anchorCtr="0">
            <a:noAutofit/>
          </a:bodyPr>
          <a:lstStyle/>
          <a:p>
            <a:pPr marL="0" marR="0" lvl="0" indent="0" algn="l" rtl="0">
              <a:spcBef>
                <a:spcPts val="0"/>
              </a:spcBef>
              <a:buNone/>
            </a:pPr>
            <a:endParaRPr sz="1100">
              <a:solidFill>
                <a:schemeClr val="dk1"/>
              </a:solidFill>
              <a:latin typeface="Source Sans Pro"/>
              <a:ea typeface="Source Sans Pro"/>
              <a:cs typeface="Source Sans Pro"/>
              <a:sym typeface="Source Sans Pro"/>
            </a:endParaRPr>
          </a:p>
        </p:txBody>
      </p:sp>
      <p:sp>
        <p:nvSpPr>
          <p:cNvPr id="6" name="Shape 718"/>
          <p:cNvSpPr/>
          <p:nvPr userDrawn="1"/>
        </p:nvSpPr>
        <p:spPr>
          <a:xfrm>
            <a:off x="3928069" y="70553"/>
            <a:ext cx="1287862" cy="1170787"/>
          </a:xfrm>
          <a:custGeom>
            <a:avLst/>
            <a:gdLst/>
            <a:ahLst/>
            <a:cxnLst/>
            <a:rect l="0" t="0" r="0" b="0"/>
            <a:pathLst>
              <a:path w="120000" h="120000" extrusionOk="0">
                <a:moveTo>
                  <a:pt x="87272" y="45000"/>
                </a:moveTo>
                <a:cubicBezTo>
                  <a:pt x="82755" y="45000"/>
                  <a:pt x="79088" y="49033"/>
                  <a:pt x="79088" y="54000"/>
                </a:cubicBezTo>
                <a:cubicBezTo>
                  <a:pt x="79088" y="58972"/>
                  <a:pt x="82755" y="63000"/>
                  <a:pt x="87272" y="63000"/>
                </a:cubicBezTo>
                <a:cubicBezTo>
                  <a:pt x="91788" y="63000"/>
                  <a:pt x="95455" y="58972"/>
                  <a:pt x="95455" y="54000"/>
                </a:cubicBezTo>
                <a:cubicBezTo>
                  <a:pt x="95455" y="49033"/>
                  <a:pt x="91788" y="45000"/>
                  <a:pt x="87272" y="45000"/>
                </a:cubicBezTo>
                <a:moveTo>
                  <a:pt x="60000" y="102000"/>
                </a:moveTo>
                <a:cubicBezTo>
                  <a:pt x="54800" y="102000"/>
                  <a:pt x="49566" y="101316"/>
                  <a:pt x="44433" y="99972"/>
                </a:cubicBezTo>
                <a:cubicBezTo>
                  <a:pt x="44016" y="99861"/>
                  <a:pt x="43588" y="99805"/>
                  <a:pt x="43166" y="99805"/>
                </a:cubicBezTo>
                <a:cubicBezTo>
                  <a:pt x="42477" y="99805"/>
                  <a:pt x="41788" y="99950"/>
                  <a:pt x="41144" y="100238"/>
                </a:cubicBezTo>
                <a:lnTo>
                  <a:pt x="18622" y="110144"/>
                </a:lnTo>
                <a:lnTo>
                  <a:pt x="22294" y="92972"/>
                </a:lnTo>
                <a:cubicBezTo>
                  <a:pt x="22766" y="90772"/>
                  <a:pt x="22066" y="88466"/>
                  <a:pt x="20494" y="87011"/>
                </a:cubicBezTo>
                <a:cubicBezTo>
                  <a:pt x="10800" y="78027"/>
                  <a:pt x="5455" y="66300"/>
                  <a:pt x="5455" y="54000"/>
                </a:cubicBezTo>
                <a:cubicBezTo>
                  <a:pt x="5455" y="27533"/>
                  <a:pt x="29927" y="6000"/>
                  <a:pt x="60000" y="6000"/>
                </a:cubicBezTo>
                <a:cubicBezTo>
                  <a:pt x="90077" y="6000"/>
                  <a:pt x="114544" y="27533"/>
                  <a:pt x="114544" y="54000"/>
                </a:cubicBezTo>
                <a:cubicBezTo>
                  <a:pt x="114544" y="80466"/>
                  <a:pt x="90077" y="102000"/>
                  <a:pt x="60000" y="102000"/>
                </a:cubicBezTo>
                <a:moveTo>
                  <a:pt x="60000" y="0"/>
                </a:moveTo>
                <a:cubicBezTo>
                  <a:pt x="26861" y="0"/>
                  <a:pt x="0" y="24177"/>
                  <a:pt x="0" y="54000"/>
                </a:cubicBezTo>
                <a:cubicBezTo>
                  <a:pt x="0" y="68627"/>
                  <a:pt x="6488" y="81877"/>
                  <a:pt x="16983" y="91600"/>
                </a:cubicBezTo>
                <a:lnTo>
                  <a:pt x="10911" y="120000"/>
                </a:lnTo>
                <a:lnTo>
                  <a:pt x="43166" y="105811"/>
                </a:lnTo>
                <a:cubicBezTo>
                  <a:pt x="48511" y="107211"/>
                  <a:pt x="54150" y="108000"/>
                  <a:pt x="60000" y="108000"/>
                </a:cubicBezTo>
                <a:cubicBezTo>
                  <a:pt x="93138" y="108000"/>
                  <a:pt x="120000" y="83827"/>
                  <a:pt x="120000" y="54000"/>
                </a:cubicBezTo>
                <a:cubicBezTo>
                  <a:pt x="120000" y="24177"/>
                  <a:pt x="93138" y="0"/>
                  <a:pt x="60000" y="0"/>
                </a:cubicBezTo>
                <a:moveTo>
                  <a:pt x="60000" y="45000"/>
                </a:moveTo>
                <a:cubicBezTo>
                  <a:pt x="55483" y="45000"/>
                  <a:pt x="51816" y="49033"/>
                  <a:pt x="51816" y="54000"/>
                </a:cubicBezTo>
                <a:cubicBezTo>
                  <a:pt x="51816" y="58972"/>
                  <a:pt x="55483" y="63000"/>
                  <a:pt x="60000" y="63000"/>
                </a:cubicBezTo>
                <a:cubicBezTo>
                  <a:pt x="64516" y="63000"/>
                  <a:pt x="68183" y="58972"/>
                  <a:pt x="68183" y="54000"/>
                </a:cubicBezTo>
                <a:cubicBezTo>
                  <a:pt x="68183" y="49033"/>
                  <a:pt x="64516" y="45000"/>
                  <a:pt x="60000" y="45000"/>
                </a:cubicBezTo>
                <a:moveTo>
                  <a:pt x="32727" y="45000"/>
                </a:moveTo>
                <a:cubicBezTo>
                  <a:pt x="28211" y="45000"/>
                  <a:pt x="24544" y="49033"/>
                  <a:pt x="24544" y="54000"/>
                </a:cubicBezTo>
                <a:cubicBezTo>
                  <a:pt x="24544" y="58972"/>
                  <a:pt x="28211" y="63000"/>
                  <a:pt x="32727" y="63000"/>
                </a:cubicBezTo>
                <a:cubicBezTo>
                  <a:pt x="37244" y="63000"/>
                  <a:pt x="40911" y="58972"/>
                  <a:pt x="40911" y="54000"/>
                </a:cubicBezTo>
                <a:cubicBezTo>
                  <a:pt x="40911" y="49033"/>
                  <a:pt x="37244" y="45000"/>
                  <a:pt x="32727" y="45000"/>
                </a:cubicBezTo>
              </a:path>
            </a:pathLst>
          </a:custGeom>
          <a:solidFill>
            <a:schemeClr val="tx1">
              <a:lumMod val="60000"/>
              <a:lumOff val="40000"/>
            </a:schemeClr>
          </a:solidFill>
          <a:ln>
            <a:noFill/>
          </a:ln>
        </p:spPr>
        <p:txBody>
          <a:bodyPr lIns="14288" tIns="14288" rIns="14288" bIns="14288" anchor="ctr" anchorCtr="0">
            <a:noAutofit/>
          </a:bodyPr>
          <a:lstStyle/>
          <a:p>
            <a:pPr marL="0" marR="0" lvl="0" indent="0" algn="l" rtl="0">
              <a:spcBef>
                <a:spcPts val="0"/>
              </a:spcBef>
              <a:buNone/>
            </a:pPr>
            <a:endParaRPr sz="1100">
              <a:solidFill>
                <a:schemeClr val="dk1"/>
              </a:solidFill>
              <a:latin typeface="Source Sans Pro"/>
              <a:ea typeface="Source Sans Pro"/>
              <a:cs typeface="Source Sans Pro"/>
              <a:sym typeface="Source Sans Pro"/>
            </a:endParaRPr>
          </a:p>
        </p:txBody>
      </p:sp>
      <p:sp>
        <p:nvSpPr>
          <p:cNvPr id="2" name="Title 1"/>
          <p:cNvSpPr>
            <a:spLocks noGrp="1"/>
          </p:cNvSpPr>
          <p:nvPr>
            <p:ph type="title"/>
          </p:nvPr>
        </p:nvSpPr>
        <p:spPr>
          <a:xfrm>
            <a:off x="1160200" y="1241340"/>
            <a:ext cx="6823602" cy="807571"/>
          </a:xfrm>
          <a:prstGeom prst="rect">
            <a:avLst/>
          </a:prstGeom>
        </p:spPr>
        <p:txBody>
          <a:bodyPr vert="horz" lIns="45720" tIns="22860" rIns="45720" bIns="22860"/>
          <a:lstStyle>
            <a:lvl1pPr algn="l">
              <a:defRPr sz="2900" b="1" i="0">
                <a:latin typeface="Avenir Next Regular"/>
                <a:cs typeface="Avenir Next Regular"/>
              </a:defRPr>
            </a:lvl1pPr>
          </a:lstStyle>
          <a:p>
            <a:r>
              <a:rPr lang="en-CA"/>
              <a:t>Click to edit Master title style</a:t>
            </a:r>
            <a:endParaRPr lang="en-US" dirty="0"/>
          </a:p>
        </p:txBody>
      </p:sp>
    </p:spTree>
    <p:extLst>
      <p:ext uri="{BB962C8B-B14F-4D97-AF65-F5344CB8AC3E}">
        <p14:creationId xmlns:p14="http://schemas.microsoft.com/office/powerpoint/2010/main" val="399713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oom in/examine">
    <p:spTree>
      <p:nvGrpSpPr>
        <p:cNvPr id="1" name="Shape 23"/>
        <p:cNvGrpSpPr/>
        <p:nvPr/>
      </p:nvGrpSpPr>
      <p:grpSpPr>
        <a:xfrm>
          <a:off x="0" y="0"/>
          <a:ext cx="0" cy="0"/>
          <a:chOff x="0" y="0"/>
          <a:chExt cx="0" cy="0"/>
        </a:xfrm>
      </p:grpSpPr>
      <p:sp>
        <p:nvSpPr>
          <p:cNvPr id="9" name="Shape 2572"/>
          <p:cNvSpPr/>
          <p:nvPr/>
        </p:nvSpPr>
        <p:spPr>
          <a:xfrm>
            <a:off x="4005282" y="133816"/>
            <a:ext cx="1136702" cy="1139941"/>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lumMod val="60000"/>
              <a:lumOff val="40000"/>
            </a:schemeClr>
          </a:solidFill>
          <a:ln w="12700">
            <a:miter lim="400000"/>
          </a:ln>
        </p:spPr>
        <p:txBody>
          <a:bodyPr lIns="19045" tIns="19045" rIns="19045" bIns="19045" anchor="ctr"/>
          <a:lstStyle/>
          <a:p>
            <a:pPr defTabSz="228532"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Shape 2572"/>
          <p:cNvSpPr/>
          <p:nvPr userDrawn="1"/>
        </p:nvSpPr>
        <p:spPr>
          <a:xfrm>
            <a:off x="4005282" y="133816"/>
            <a:ext cx="1136702" cy="1139941"/>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lumMod val="60000"/>
              <a:lumOff val="40000"/>
            </a:schemeClr>
          </a:solidFill>
          <a:ln w="12700">
            <a:miter lim="400000"/>
          </a:ln>
        </p:spPr>
        <p:txBody>
          <a:bodyPr lIns="19045" tIns="19045" rIns="19045" bIns="19045" anchor="ctr"/>
          <a:lstStyle/>
          <a:p>
            <a:pPr defTabSz="228532"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Content Placeholder 2"/>
          <p:cNvSpPr>
            <a:spLocks noGrp="1"/>
          </p:cNvSpPr>
          <p:nvPr>
            <p:ph idx="1"/>
          </p:nvPr>
        </p:nvSpPr>
        <p:spPr>
          <a:xfrm>
            <a:off x="1160200" y="2048911"/>
            <a:ext cx="6823602" cy="4809089"/>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Avenir Next Regular"/>
                <a:cs typeface="Avenir Next Regular"/>
              </a:defRPr>
            </a:lvl1pPr>
            <a:lvl2pPr marL="540000" indent="-126000">
              <a:lnSpc>
                <a:spcPct val="100000"/>
              </a:lnSpc>
              <a:spcBef>
                <a:spcPts val="500"/>
              </a:spcBef>
              <a:buSzPct val="70000"/>
              <a:buFont typeface="Arial"/>
              <a:buChar char="•"/>
              <a:defRPr>
                <a:latin typeface="Avenir Next Regular"/>
                <a:cs typeface="Avenir Next Regular"/>
              </a:defRPr>
            </a:lvl2pPr>
            <a:lvl3pPr marL="1080000" indent="-126000">
              <a:lnSpc>
                <a:spcPct val="100000"/>
              </a:lnSpc>
              <a:buSzPct val="70000"/>
              <a:buFont typeface="Arial"/>
              <a:buChar char="•"/>
              <a:defRPr>
                <a:latin typeface="Avenir Next Regular"/>
                <a:cs typeface="Avenir Next Regular"/>
              </a:defRPr>
            </a:lvl3pPr>
            <a:lvl4pPr marL="1620000" indent="-126000">
              <a:buSzPct val="70000"/>
              <a:buFont typeface="Arial"/>
              <a:buChar char="•"/>
              <a:defRPr>
                <a:latin typeface="Avenir Next Regular"/>
                <a:cs typeface="Avenir Next Regular"/>
              </a:defRPr>
            </a:lvl4pPr>
            <a:lvl5pPr marL="2160000" indent="-126000">
              <a:lnSpc>
                <a:spcPct val="100000"/>
              </a:lnSpc>
              <a:buSzPct val="70000"/>
              <a:buFont typeface="Arial"/>
              <a:buChar char="•"/>
              <a:defRPr>
                <a:latin typeface="Avenir Next Regular"/>
                <a:cs typeface="Avenir Next Regula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GB" dirty="0"/>
          </a:p>
        </p:txBody>
      </p:sp>
      <p:sp>
        <p:nvSpPr>
          <p:cNvPr id="11" name="Shape 14"/>
          <p:cNvSpPr txBox="1">
            <a:spLocks noGrp="1"/>
          </p:cNvSpPr>
          <p:nvPr>
            <p:ph type="sldNum" idx="12"/>
          </p:nvPr>
        </p:nvSpPr>
        <p:spPr>
          <a:xfrm>
            <a:off x="8226422" y="6403048"/>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12" name="Title 1"/>
          <p:cNvSpPr>
            <a:spLocks noGrp="1"/>
          </p:cNvSpPr>
          <p:nvPr>
            <p:ph type="title"/>
          </p:nvPr>
        </p:nvSpPr>
        <p:spPr>
          <a:xfrm>
            <a:off x="1160200" y="1241340"/>
            <a:ext cx="6823602" cy="807571"/>
          </a:xfrm>
          <a:prstGeom prst="rect">
            <a:avLst/>
          </a:prstGeom>
        </p:spPr>
        <p:txBody>
          <a:bodyPr vert="horz" lIns="45720" tIns="22860" rIns="45720" bIns="22860"/>
          <a:lstStyle>
            <a:lvl1pPr algn="l">
              <a:defRPr sz="2900" b="1" i="0">
                <a:latin typeface="Avenir Next Regular"/>
                <a:cs typeface="Avenir Next Regular"/>
              </a:defRPr>
            </a:lvl1pPr>
          </a:lstStyle>
          <a:p>
            <a:r>
              <a:rPr lang="en-CA"/>
              <a:t>Click to edit Master title style</a:t>
            </a:r>
            <a:endParaRPr lang="en-US" dirty="0"/>
          </a:p>
        </p:txBody>
      </p:sp>
    </p:spTree>
    <p:extLst>
      <p:ext uri="{BB962C8B-B14F-4D97-AF65-F5344CB8AC3E}">
        <p14:creationId xmlns:p14="http://schemas.microsoft.com/office/powerpoint/2010/main" val="1658935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Shape 23"/>
        <p:cNvGrpSpPr/>
        <p:nvPr/>
      </p:nvGrpSpPr>
      <p:grpSpPr>
        <a:xfrm>
          <a:off x="0" y="0"/>
          <a:ext cx="0" cy="0"/>
          <a:chOff x="0" y="0"/>
          <a:chExt cx="0" cy="0"/>
        </a:xfrm>
      </p:grpSpPr>
      <p:sp>
        <p:nvSpPr>
          <p:cNvPr id="6" name="Shape 2594"/>
          <p:cNvSpPr/>
          <p:nvPr/>
        </p:nvSpPr>
        <p:spPr>
          <a:xfrm>
            <a:off x="3872944" y="133816"/>
            <a:ext cx="1398115" cy="1139941"/>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lumMod val="60000"/>
              <a:lumOff val="40000"/>
            </a:schemeClr>
          </a:solidFill>
          <a:ln w="12700">
            <a:miter lim="400000"/>
          </a:ln>
        </p:spPr>
        <p:txBody>
          <a:bodyPr lIns="19045" tIns="19045" rIns="19045" bIns="19045" anchor="ctr"/>
          <a:lstStyle/>
          <a:p>
            <a:pPr defTabSz="228532"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 name="Shape 2594"/>
          <p:cNvSpPr/>
          <p:nvPr userDrawn="1"/>
        </p:nvSpPr>
        <p:spPr>
          <a:xfrm>
            <a:off x="3872944" y="133816"/>
            <a:ext cx="1398115" cy="1139941"/>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lumMod val="60000"/>
              <a:lumOff val="40000"/>
            </a:schemeClr>
          </a:solidFill>
          <a:ln w="12700">
            <a:miter lim="400000"/>
          </a:ln>
        </p:spPr>
        <p:txBody>
          <a:bodyPr lIns="19045" tIns="19045" rIns="19045" bIns="19045" anchor="ctr"/>
          <a:lstStyle/>
          <a:p>
            <a:pPr defTabSz="228532"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 name="Content Placeholder 2"/>
          <p:cNvSpPr>
            <a:spLocks noGrp="1"/>
          </p:cNvSpPr>
          <p:nvPr>
            <p:ph idx="1"/>
          </p:nvPr>
        </p:nvSpPr>
        <p:spPr>
          <a:xfrm>
            <a:off x="1160200" y="2048911"/>
            <a:ext cx="6823602" cy="4809089"/>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Avenir Next Regular"/>
                <a:cs typeface="Avenir Next Regular"/>
              </a:defRPr>
            </a:lvl1pPr>
            <a:lvl2pPr marL="540000" indent="-126000">
              <a:lnSpc>
                <a:spcPct val="100000"/>
              </a:lnSpc>
              <a:spcBef>
                <a:spcPts val="500"/>
              </a:spcBef>
              <a:buSzPct val="70000"/>
              <a:buFont typeface="Arial"/>
              <a:buChar char="•"/>
              <a:defRPr>
                <a:latin typeface="Avenir Next Regular"/>
                <a:cs typeface="Avenir Next Regular"/>
              </a:defRPr>
            </a:lvl2pPr>
            <a:lvl3pPr marL="1080000" indent="-126000">
              <a:lnSpc>
                <a:spcPct val="100000"/>
              </a:lnSpc>
              <a:buSzPct val="70000"/>
              <a:buFont typeface="Arial"/>
              <a:buChar char="•"/>
              <a:defRPr>
                <a:latin typeface="Avenir Next Regular"/>
                <a:cs typeface="Avenir Next Regular"/>
              </a:defRPr>
            </a:lvl3pPr>
            <a:lvl4pPr marL="1620000" indent="-126000">
              <a:buSzPct val="70000"/>
              <a:buFont typeface="Arial"/>
              <a:buChar char="•"/>
              <a:defRPr>
                <a:latin typeface="Avenir Next Regular"/>
                <a:cs typeface="Avenir Next Regular"/>
              </a:defRPr>
            </a:lvl4pPr>
            <a:lvl5pPr marL="2160000" indent="-126000">
              <a:lnSpc>
                <a:spcPct val="100000"/>
              </a:lnSpc>
              <a:buSzPct val="70000"/>
              <a:buFont typeface="Arial"/>
              <a:buChar char="•"/>
              <a:defRPr>
                <a:latin typeface="Avenir Next Regular"/>
                <a:cs typeface="Avenir Next Regula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GB" dirty="0"/>
          </a:p>
        </p:txBody>
      </p:sp>
      <p:sp>
        <p:nvSpPr>
          <p:cNvPr id="10" name="Shape 14"/>
          <p:cNvSpPr txBox="1">
            <a:spLocks noGrp="1"/>
          </p:cNvSpPr>
          <p:nvPr>
            <p:ph type="sldNum" idx="12"/>
          </p:nvPr>
        </p:nvSpPr>
        <p:spPr>
          <a:xfrm>
            <a:off x="8226422" y="6403048"/>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buSzPct val="25000"/>
            </a:pPr>
            <a:fld id="{00000000-1234-1234-1234-123412341234}" type="slidenum">
              <a:rPr lang="en-US" smtClean="0">
                <a:solidFill>
                  <a:srgbClr val="AAAAAA"/>
                </a:solidFill>
                <a:ea typeface="Calibri"/>
                <a:sym typeface="Calibri"/>
              </a:rPr>
              <a:pPr>
                <a:buSzPct val="25000"/>
              </a:pPr>
              <a:t>‹#›</a:t>
            </a:fld>
            <a:endParaRPr lang="en-US" dirty="0">
              <a:solidFill>
                <a:srgbClr val="AAAAAA"/>
              </a:solidFill>
              <a:ea typeface="Calibri"/>
              <a:sym typeface="Calibri"/>
            </a:endParaRPr>
          </a:p>
        </p:txBody>
      </p:sp>
      <p:sp>
        <p:nvSpPr>
          <p:cNvPr id="11" name="Title 1"/>
          <p:cNvSpPr>
            <a:spLocks noGrp="1"/>
          </p:cNvSpPr>
          <p:nvPr>
            <p:ph type="title"/>
          </p:nvPr>
        </p:nvSpPr>
        <p:spPr>
          <a:xfrm>
            <a:off x="1160200" y="1241340"/>
            <a:ext cx="6823602" cy="807571"/>
          </a:xfrm>
          <a:prstGeom prst="rect">
            <a:avLst/>
          </a:prstGeom>
        </p:spPr>
        <p:txBody>
          <a:bodyPr vert="horz" lIns="45720" tIns="22860" rIns="45720" bIns="22860"/>
          <a:lstStyle>
            <a:lvl1pPr algn="l">
              <a:defRPr sz="2900" b="1" i="0">
                <a:latin typeface="Avenir Next Regular"/>
                <a:cs typeface="Avenir Next Regular"/>
              </a:defRPr>
            </a:lvl1pPr>
          </a:lstStyle>
          <a:p>
            <a:r>
              <a:rPr lang="en-CA"/>
              <a:t>Click to edit Master title style</a:t>
            </a:r>
            <a:endParaRPr lang="en-US" dirty="0"/>
          </a:p>
        </p:txBody>
      </p:sp>
    </p:spTree>
    <p:extLst>
      <p:ext uri="{BB962C8B-B14F-4D97-AF65-F5344CB8AC3E}">
        <p14:creationId xmlns:p14="http://schemas.microsoft.com/office/powerpoint/2010/main" val="4197036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checkmark">
    <p:spTree>
      <p:nvGrpSpPr>
        <p:cNvPr id="1" name="Shape 23"/>
        <p:cNvGrpSpPr/>
        <p:nvPr/>
      </p:nvGrpSpPr>
      <p:grpSpPr>
        <a:xfrm>
          <a:off x="0" y="0"/>
          <a:ext cx="0" cy="0"/>
          <a:chOff x="0" y="0"/>
          <a:chExt cx="0" cy="0"/>
        </a:xfrm>
      </p:grpSpPr>
      <p:sp>
        <p:nvSpPr>
          <p:cNvPr id="7" name="Content Placeholder 2"/>
          <p:cNvSpPr>
            <a:spLocks noGrp="1"/>
          </p:cNvSpPr>
          <p:nvPr>
            <p:ph idx="1"/>
          </p:nvPr>
        </p:nvSpPr>
        <p:spPr>
          <a:xfrm>
            <a:off x="1160200" y="1818009"/>
            <a:ext cx="6823602" cy="4345786"/>
          </a:xfrm>
          <a:prstGeom prst="rect">
            <a:avLst/>
          </a:prstGeom>
        </p:spPr>
        <p:txBody>
          <a:bodyPr lIns="45720" tIns="22860" rIns="45720" bIns="22860"/>
          <a:lstStyle>
            <a:lvl1pPr marL="126000" indent="-126000">
              <a:lnSpc>
                <a:spcPct val="100000"/>
              </a:lnSpc>
              <a:buSzPct val="70000"/>
              <a:buFont typeface="Arial"/>
              <a:buChar char="•"/>
              <a:defRPr>
                <a:solidFill>
                  <a:schemeClr val="tx1"/>
                </a:solidFill>
                <a:latin typeface="Avenir Next Regular"/>
                <a:cs typeface="Avenir Next Regular"/>
              </a:defRPr>
            </a:lvl1pPr>
            <a:lvl2pPr marL="540000" indent="-126000">
              <a:lnSpc>
                <a:spcPct val="100000"/>
              </a:lnSpc>
              <a:spcBef>
                <a:spcPts val="500"/>
              </a:spcBef>
              <a:buSzPct val="70000"/>
              <a:buFont typeface="Arial"/>
              <a:buChar char="•"/>
              <a:defRPr>
                <a:latin typeface="Avenir Next Regular"/>
                <a:cs typeface="Avenir Next Regular"/>
              </a:defRPr>
            </a:lvl2pPr>
            <a:lvl3pPr marL="1080000" indent="-126000">
              <a:lnSpc>
                <a:spcPct val="100000"/>
              </a:lnSpc>
              <a:buSzPct val="70000"/>
              <a:buFont typeface="Arial"/>
              <a:buChar char="•"/>
              <a:defRPr>
                <a:latin typeface="Avenir Next Regular"/>
                <a:cs typeface="Avenir Next Regular"/>
              </a:defRPr>
            </a:lvl3pPr>
            <a:lvl4pPr marL="1620000" indent="-126000">
              <a:buSzPct val="70000"/>
              <a:buFont typeface="Arial"/>
              <a:buChar char="•"/>
              <a:defRPr>
                <a:latin typeface="Avenir Next Regular"/>
                <a:cs typeface="Avenir Next Regular"/>
              </a:defRPr>
            </a:lvl4pPr>
            <a:lvl5pPr marL="2160000" indent="-126000">
              <a:lnSpc>
                <a:spcPct val="100000"/>
              </a:lnSpc>
              <a:buSzPct val="70000"/>
              <a:buFont typeface="Arial"/>
              <a:buChar char="•"/>
              <a:defRPr>
                <a:latin typeface="Avenir Next Regular"/>
                <a:cs typeface="Avenir Next Regula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GB" dirty="0"/>
          </a:p>
        </p:txBody>
      </p:sp>
      <p:sp>
        <p:nvSpPr>
          <p:cNvPr id="8" name="Shape 14"/>
          <p:cNvSpPr txBox="1">
            <a:spLocks noGrp="1"/>
          </p:cNvSpPr>
          <p:nvPr>
            <p:ph type="sldNum" idx="12"/>
          </p:nvPr>
        </p:nvSpPr>
        <p:spPr>
          <a:xfrm>
            <a:off x="4121416" y="6400385"/>
            <a:ext cx="901171" cy="454952"/>
          </a:xfrm>
          <a:prstGeom prst="rect">
            <a:avLst/>
          </a:prstGeom>
          <a:noFill/>
          <a:ln>
            <a:noFill/>
          </a:ln>
        </p:spPr>
        <p:txBody>
          <a:bodyPr lIns="45713" tIns="22850" rIns="45713" bIns="22850" anchor="ctr" anchorCtr="0">
            <a:noAutofit/>
          </a:bodyPr>
          <a:lstStyle>
            <a:lvl1pPr algn="ctr">
              <a:defRPr sz="1400">
                <a:latin typeface="Garamond"/>
                <a:cs typeface="Garamond"/>
              </a:defRPr>
            </a:lvl1pPr>
          </a:lstStyle>
          <a:p>
            <a:pPr algn="r">
              <a:buSzPct val="25000"/>
            </a:pPr>
            <a:fld id="{00000000-1234-1234-1234-123412341234}" type="slidenum">
              <a:rPr lang="en-US" sz="1200" smtClean="0">
                <a:solidFill>
                  <a:srgbClr val="AAAAAA"/>
                </a:solidFill>
                <a:latin typeface="Calibri"/>
                <a:ea typeface="Calibri"/>
                <a:cs typeface="Calibri"/>
                <a:sym typeface="Calibri"/>
              </a:rPr>
              <a:pPr algn="r">
                <a:buSzPct val="25000"/>
              </a:pPr>
              <a:t>‹#›</a:t>
            </a:fld>
            <a:endParaRPr lang="en-US" sz="1200">
              <a:solidFill>
                <a:srgbClr val="AAAAAA"/>
              </a:solidFill>
              <a:latin typeface="Calibri"/>
              <a:ea typeface="Calibri"/>
              <a:cs typeface="Calibri"/>
              <a:sym typeface="Calibri"/>
            </a:endParaRPr>
          </a:p>
        </p:txBody>
      </p:sp>
    </p:spTree>
    <p:extLst>
      <p:ext uri="{BB962C8B-B14F-4D97-AF65-F5344CB8AC3E}">
        <p14:creationId xmlns:p14="http://schemas.microsoft.com/office/powerpoint/2010/main" val="90381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92" r:id="rId2"/>
    <p:sldLayoutId id="2147483698" r:id="rId3"/>
    <p:sldLayoutId id="2147483697" r:id="rId4"/>
    <p:sldLayoutId id="2147483682" r:id="rId5"/>
    <p:sldLayoutId id="2147483691" r:id="rId6"/>
    <p:sldLayoutId id="2147483695" r:id="rId7"/>
    <p:sldLayoutId id="2147483696" r:id="rId8"/>
    <p:sldLayoutId id="2147483705" r:id="rId9"/>
    <p:sldLayoutId id="2147483714" r:id="rId10"/>
  </p:sldLayoutIdLst>
  <p:hf hdr="0" ftr="0" dt="0"/>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bh_9XFzbWV8"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www.nngroup.com/articles/change-blindness-definition"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media.nngroup.com/media/editor/2018/05/17/nytimes.gif"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media.nngroup.com/media/editor/2018/05/17/chicago-tr.gif"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191DE4E6-9B05-7640-9813-C2083E36D100}"/>
              </a:ext>
            </a:extLst>
          </p:cNvPr>
          <p:cNvSpPr>
            <a:spLocks noGrp="1"/>
          </p:cNvSpPr>
          <p:nvPr>
            <p:ph type="body" sz="quarter" idx="10"/>
          </p:nvPr>
        </p:nvSpPr>
        <p:spPr/>
        <p:txBody>
          <a:bodyPr/>
          <a:lstStyle/>
          <a:p>
            <a:r>
              <a:rPr lang="en-CA" dirty="0"/>
              <a:t>R-Design-VIII</a:t>
            </a:r>
            <a:br>
              <a:rPr lang="en-CA" dirty="0"/>
            </a:br>
            <a:r>
              <a:rPr lang="en-CA" dirty="0"/>
              <a:t>Perception &amp; UX Design</a:t>
            </a:r>
            <a:endParaRPr lang="en-US" dirty="0"/>
          </a:p>
        </p:txBody>
      </p:sp>
      <p:sp>
        <p:nvSpPr>
          <p:cNvPr id="3" name="Text Placeholder 2"/>
          <p:cNvSpPr>
            <a:spLocks noGrp="1"/>
          </p:cNvSpPr>
          <p:nvPr>
            <p:ph type="body" sz="quarter" idx="12"/>
          </p:nvPr>
        </p:nvSpPr>
        <p:spPr/>
        <p:txBody>
          <a:bodyPr/>
          <a:lstStyle/>
          <a:p>
            <a:r>
              <a:rPr lang="en-US" sz="1800" dirty="0"/>
              <a:t>© Melanie </a:t>
            </a:r>
            <a:r>
              <a:rPr lang="en-US" sz="1800" dirty="0" err="1"/>
              <a:t>Baljko</a:t>
            </a:r>
            <a:endParaRPr lang="en-US" sz="1800" dirty="0"/>
          </a:p>
        </p:txBody>
      </p:sp>
      <p:sp>
        <p:nvSpPr>
          <p:cNvPr id="4" name="Text Placeholder 3">
            <a:extLst>
              <a:ext uri="{FF2B5EF4-FFF2-40B4-BE49-F238E27FC236}">
                <a16:creationId xmlns:a16="http://schemas.microsoft.com/office/drawing/2014/main" id="{FE67C24D-E49C-1641-B0EA-79C187B50330}"/>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912038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Product-listing page on Asos.com, showing rounded buttons used for subcategory navigation links, compared to rectangular filter buttons.">
            <a:extLst>
              <a:ext uri="{FF2B5EF4-FFF2-40B4-BE49-F238E27FC236}">
                <a16:creationId xmlns:a16="http://schemas.microsoft.com/office/drawing/2014/main" id="{22B279DE-0C75-9041-AF25-BB3EC86F1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87" y="3391641"/>
            <a:ext cx="5768969" cy="314589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01F5ADF3-994F-3C43-8019-A3701B27C7FC}"/>
              </a:ext>
            </a:extLst>
          </p:cNvPr>
          <p:cNvSpPr>
            <a:spLocks noGrp="1"/>
          </p:cNvSpPr>
          <p:nvPr>
            <p:ph idx="1"/>
          </p:nvPr>
        </p:nvSpPr>
        <p:spPr/>
        <p:txBody>
          <a:bodyPr/>
          <a:lstStyle/>
          <a:p>
            <a:pPr marL="0" indent="0">
              <a:buNone/>
            </a:pPr>
            <a:r>
              <a:rPr lang="en-CA" dirty="0"/>
              <a:t> </a:t>
            </a:r>
          </a:p>
        </p:txBody>
      </p:sp>
      <p:sp>
        <p:nvSpPr>
          <p:cNvPr id="3" name="Slide Number Placeholder 2">
            <a:extLst>
              <a:ext uri="{FF2B5EF4-FFF2-40B4-BE49-F238E27FC236}">
                <a16:creationId xmlns:a16="http://schemas.microsoft.com/office/drawing/2014/main" id="{C333248D-4261-5240-A37B-A2114F4FCFBE}"/>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10</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204DBF75-189A-F547-8A3C-5DD34380ABE3}"/>
              </a:ext>
            </a:extLst>
          </p:cNvPr>
          <p:cNvSpPr>
            <a:spLocks noGrp="1"/>
          </p:cNvSpPr>
          <p:nvPr>
            <p:ph type="title"/>
          </p:nvPr>
        </p:nvSpPr>
        <p:spPr/>
        <p:txBody>
          <a:bodyPr/>
          <a:lstStyle/>
          <a:p>
            <a:r>
              <a:rPr lang="en-US" dirty="0"/>
              <a:t>The Law of Similarity, Shape</a:t>
            </a:r>
          </a:p>
        </p:txBody>
      </p:sp>
      <p:sp>
        <p:nvSpPr>
          <p:cNvPr id="7" name="TextBox 6">
            <a:extLst>
              <a:ext uri="{FF2B5EF4-FFF2-40B4-BE49-F238E27FC236}">
                <a16:creationId xmlns:a16="http://schemas.microsoft.com/office/drawing/2014/main" id="{354F643A-4585-B943-898D-E173625812D6}"/>
              </a:ext>
            </a:extLst>
          </p:cNvPr>
          <p:cNvSpPr txBox="1"/>
          <p:nvPr/>
        </p:nvSpPr>
        <p:spPr>
          <a:xfrm>
            <a:off x="6354027" y="4441603"/>
            <a:ext cx="2638176" cy="738664"/>
          </a:xfrm>
          <a:prstGeom prst="rect">
            <a:avLst/>
          </a:prstGeom>
          <a:noFill/>
        </p:spPr>
        <p:txBody>
          <a:bodyPr wrap="square" rtlCol="0">
            <a:spAutoFit/>
          </a:bodyPr>
          <a:lstStyle/>
          <a:p>
            <a:r>
              <a:rPr lang="en-US" sz="1400" dirty="0">
                <a:latin typeface="Palatino Linotype" panose="02040502050505030304" pitchFamily="18" charset="0"/>
              </a:rPr>
              <a:t>The rounded buttons (“pills”) will be perceived as a group (all are product subcategories)</a:t>
            </a:r>
          </a:p>
        </p:txBody>
      </p:sp>
      <p:cxnSp>
        <p:nvCxnSpPr>
          <p:cNvPr id="6" name="Straight Arrow Connector 5">
            <a:extLst>
              <a:ext uri="{FF2B5EF4-FFF2-40B4-BE49-F238E27FC236}">
                <a16:creationId xmlns:a16="http://schemas.microsoft.com/office/drawing/2014/main" id="{504F9A3E-0AA6-1447-9177-4221DA69971F}"/>
              </a:ext>
            </a:extLst>
          </p:cNvPr>
          <p:cNvCxnSpPr>
            <a:cxnSpLocks/>
            <a:stCxn id="7" idx="1"/>
          </p:cNvCxnSpPr>
          <p:nvPr/>
        </p:nvCxnSpPr>
        <p:spPr>
          <a:xfrm flipH="1">
            <a:off x="5481549" y="4810935"/>
            <a:ext cx="872478" cy="369332"/>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D83380A-8444-CA44-9330-ACE1F921CC88}"/>
              </a:ext>
            </a:extLst>
          </p:cNvPr>
          <p:cNvSpPr txBox="1"/>
          <p:nvPr/>
        </p:nvSpPr>
        <p:spPr>
          <a:xfrm>
            <a:off x="6489950" y="5428599"/>
            <a:ext cx="2229155" cy="954107"/>
          </a:xfrm>
          <a:prstGeom prst="rect">
            <a:avLst/>
          </a:prstGeom>
          <a:noFill/>
        </p:spPr>
        <p:txBody>
          <a:bodyPr wrap="square" rtlCol="0">
            <a:spAutoFit/>
          </a:bodyPr>
          <a:lstStyle/>
          <a:p>
            <a:r>
              <a:rPr lang="en-US" sz="1400" dirty="0">
                <a:latin typeface="Palatino Linotype" panose="02040502050505030304" pitchFamily="18" charset="0"/>
              </a:rPr>
              <a:t>Other shapes are perceived as not belonging to the same group</a:t>
            </a:r>
          </a:p>
        </p:txBody>
      </p:sp>
      <p:cxnSp>
        <p:nvCxnSpPr>
          <p:cNvPr id="17" name="Straight Arrow Connector 16">
            <a:extLst>
              <a:ext uri="{FF2B5EF4-FFF2-40B4-BE49-F238E27FC236}">
                <a16:creationId xmlns:a16="http://schemas.microsoft.com/office/drawing/2014/main" id="{8424A455-94E1-8540-AF22-0989D34EE66F}"/>
              </a:ext>
            </a:extLst>
          </p:cNvPr>
          <p:cNvCxnSpPr>
            <a:cxnSpLocks/>
            <a:stCxn id="11" idx="1"/>
          </p:cNvCxnSpPr>
          <p:nvPr/>
        </p:nvCxnSpPr>
        <p:spPr>
          <a:xfrm flipH="1" flipV="1">
            <a:off x="4802738" y="5738081"/>
            <a:ext cx="1687212" cy="167572"/>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A6EB161-7E65-0740-913D-553A67FECCFF}"/>
              </a:ext>
            </a:extLst>
          </p:cNvPr>
          <p:cNvSpPr txBox="1"/>
          <p:nvPr/>
        </p:nvSpPr>
        <p:spPr>
          <a:xfrm>
            <a:off x="4443813" y="1796522"/>
            <a:ext cx="4495088" cy="430887"/>
          </a:xfrm>
          <a:prstGeom prst="rect">
            <a:avLst/>
          </a:prstGeom>
          <a:noFill/>
        </p:spPr>
        <p:txBody>
          <a:bodyPr wrap="square" rtlCol="0">
            <a:spAutoFit/>
          </a:bodyPr>
          <a:lstStyle/>
          <a:p>
            <a:r>
              <a:rPr lang="en-US" sz="1100" dirty="0" err="1">
                <a:latin typeface="Palatino Linotype" panose="02040502050505030304" pitchFamily="18" charset="0"/>
              </a:rPr>
              <a:t>Img</a:t>
            </a:r>
            <a:r>
              <a:rPr lang="en-US" sz="1100" dirty="0">
                <a:latin typeface="Palatino Linotype" panose="02040502050505030304" pitchFamily="18" charset="0"/>
              </a:rPr>
              <a:t> source: “Similarity Principle in Visual Design”</a:t>
            </a:r>
            <a:br>
              <a:rPr lang="en-US" sz="1100" dirty="0">
                <a:latin typeface="Palatino Linotype" panose="02040502050505030304" pitchFamily="18" charset="0"/>
              </a:rPr>
            </a:br>
            <a:r>
              <a:rPr lang="en-US" sz="1100" dirty="0">
                <a:latin typeface="Palatino Linotype" panose="02040502050505030304" pitchFamily="18" charset="0"/>
              </a:rPr>
              <a:t>https://</a:t>
            </a:r>
            <a:r>
              <a:rPr lang="en-US" sz="1100" dirty="0" err="1">
                <a:latin typeface="Palatino Linotype" panose="02040502050505030304" pitchFamily="18" charset="0"/>
              </a:rPr>
              <a:t>www.nngroup.com</a:t>
            </a:r>
            <a:r>
              <a:rPr lang="en-US" sz="1100" dirty="0">
                <a:latin typeface="Palatino Linotype" panose="02040502050505030304" pitchFamily="18" charset="0"/>
              </a:rPr>
              <a:t>/articles/gestalt-similarity/</a:t>
            </a:r>
          </a:p>
        </p:txBody>
      </p:sp>
    </p:spTree>
    <p:extLst>
      <p:ext uri="{BB962C8B-B14F-4D97-AF65-F5344CB8AC3E}">
        <p14:creationId xmlns:p14="http://schemas.microsoft.com/office/powerpoint/2010/main" val="1131021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duct-listing page on Anthropologie.com, showing 2 larger rectangles of promotional items within a grid of individual product links.">
            <a:extLst>
              <a:ext uri="{FF2B5EF4-FFF2-40B4-BE49-F238E27FC236}">
                <a16:creationId xmlns:a16="http://schemas.microsoft.com/office/drawing/2014/main" id="{162447B0-E56B-DE4F-B3D9-595F06B5C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201" y="1699681"/>
            <a:ext cx="2879534" cy="51254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01F5ADF3-994F-3C43-8019-A3701B27C7FC}"/>
              </a:ext>
            </a:extLst>
          </p:cNvPr>
          <p:cNvSpPr>
            <a:spLocks noGrp="1"/>
          </p:cNvSpPr>
          <p:nvPr>
            <p:ph idx="1"/>
          </p:nvPr>
        </p:nvSpPr>
        <p:spPr/>
        <p:txBody>
          <a:bodyPr/>
          <a:lstStyle/>
          <a:p>
            <a:pPr marL="0" indent="0">
              <a:buNone/>
            </a:pPr>
            <a:r>
              <a:rPr lang="en-CA" dirty="0"/>
              <a:t> </a:t>
            </a:r>
          </a:p>
        </p:txBody>
      </p:sp>
      <p:sp>
        <p:nvSpPr>
          <p:cNvPr id="3" name="Slide Number Placeholder 2">
            <a:extLst>
              <a:ext uri="{FF2B5EF4-FFF2-40B4-BE49-F238E27FC236}">
                <a16:creationId xmlns:a16="http://schemas.microsoft.com/office/drawing/2014/main" id="{C333248D-4261-5240-A37B-A2114F4FCFBE}"/>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11</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204DBF75-189A-F547-8A3C-5DD34380ABE3}"/>
              </a:ext>
            </a:extLst>
          </p:cNvPr>
          <p:cNvSpPr>
            <a:spLocks noGrp="1"/>
          </p:cNvSpPr>
          <p:nvPr>
            <p:ph type="title"/>
          </p:nvPr>
        </p:nvSpPr>
        <p:spPr/>
        <p:txBody>
          <a:bodyPr/>
          <a:lstStyle/>
          <a:p>
            <a:r>
              <a:rPr lang="en-US" dirty="0"/>
              <a:t>The Law of Similarity, Size</a:t>
            </a:r>
          </a:p>
        </p:txBody>
      </p:sp>
      <p:sp>
        <p:nvSpPr>
          <p:cNvPr id="7" name="TextBox 6">
            <a:extLst>
              <a:ext uri="{FF2B5EF4-FFF2-40B4-BE49-F238E27FC236}">
                <a16:creationId xmlns:a16="http://schemas.microsoft.com/office/drawing/2014/main" id="{354F643A-4585-B943-898D-E173625812D6}"/>
              </a:ext>
            </a:extLst>
          </p:cNvPr>
          <p:cNvSpPr txBox="1"/>
          <p:nvPr/>
        </p:nvSpPr>
        <p:spPr>
          <a:xfrm>
            <a:off x="6489417" y="3607950"/>
            <a:ext cx="2638176" cy="738664"/>
          </a:xfrm>
          <a:prstGeom prst="rect">
            <a:avLst/>
          </a:prstGeom>
          <a:noFill/>
        </p:spPr>
        <p:txBody>
          <a:bodyPr wrap="square" rtlCol="0">
            <a:spAutoFit/>
          </a:bodyPr>
          <a:lstStyle/>
          <a:p>
            <a:r>
              <a:rPr lang="en-US" sz="1400" dirty="0">
                <a:latin typeface="Palatino Linotype" panose="02040502050505030304" pitchFamily="18" charset="0"/>
              </a:rPr>
              <a:t>The elements of one size are perceived as belonging to one group (e.g., “products”)</a:t>
            </a:r>
          </a:p>
        </p:txBody>
      </p:sp>
      <p:cxnSp>
        <p:nvCxnSpPr>
          <p:cNvPr id="6" name="Straight Arrow Connector 5">
            <a:extLst>
              <a:ext uri="{FF2B5EF4-FFF2-40B4-BE49-F238E27FC236}">
                <a16:creationId xmlns:a16="http://schemas.microsoft.com/office/drawing/2014/main" id="{504F9A3E-0AA6-1447-9177-4221DA69971F}"/>
              </a:ext>
            </a:extLst>
          </p:cNvPr>
          <p:cNvCxnSpPr>
            <a:cxnSpLocks/>
            <a:stCxn id="7" idx="1"/>
          </p:cNvCxnSpPr>
          <p:nvPr/>
        </p:nvCxnSpPr>
        <p:spPr>
          <a:xfrm flipH="1" flipV="1">
            <a:off x="5868148" y="3700329"/>
            <a:ext cx="621269" cy="276953"/>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D83380A-8444-CA44-9330-ACE1F921CC88}"/>
              </a:ext>
            </a:extLst>
          </p:cNvPr>
          <p:cNvSpPr txBox="1"/>
          <p:nvPr/>
        </p:nvSpPr>
        <p:spPr>
          <a:xfrm>
            <a:off x="430982" y="2502778"/>
            <a:ext cx="2229155" cy="1169551"/>
          </a:xfrm>
          <a:prstGeom prst="rect">
            <a:avLst/>
          </a:prstGeom>
          <a:noFill/>
        </p:spPr>
        <p:txBody>
          <a:bodyPr wrap="square" rtlCol="0">
            <a:spAutoFit/>
          </a:bodyPr>
          <a:lstStyle/>
          <a:p>
            <a:r>
              <a:rPr lang="en-US" sz="1400" dirty="0">
                <a:latin typeface="Palatino Linotype" panose="02040502050505030304" pitchFamily="18" charset="0"/>
              </a:rPr>
              <a:t>The other elements of a different size are perceived as belonging to another group (e.g., “promotions”)</a:t>
            </a:r>
          </a:p>
        </p:txBody>
      </p:sp>
      <p:cxnSp>
        <p:nvCxnSpPr>
          <p:cNvPr id="17" name="Straight Arrow Connector 16">
            <a:extLst>
              <a:ext uri="{FF2B5EF4-FFF2-40B4-BE49-F238E27FC236}">
                <a16:creationId xmlns:a16="http://schemas.microsoft.com/office/drawing/2014/main" id="{8424A455-94E1-8540-AF22-0989D34EE66F}"/>
              </a:ext>
            </a:extLst>
          </p:cNvPr>
          <p:cNvCxnSpPr>
            <a:cxnSpLocks/>
          </p:cNvCxnSpPr>
          <p:nvPr/>
        </p:nvCxnSpPr>
        <p:spPr>
          <a:xfrm flipV="1">
            <a:off x="2290274" y="2176323"/>
            <a:ext cx="880216" cy="190862"/>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A6EB161-7E65-0740-913D-553A67FECCFF}"/>
              </a:ext>
            </a:extLst>
          </p:cNvPr>
          <p:cNvSpPr txBox="1"/>
          <p:nvPr/>
        </p:nvSpPr>
        <p:spPr>
          <a:xfrm>
            <a:off x="5425571" y="683041"/>
            <a:ext cx="3496238" cy="430887"/>
          </a:xfrm>
          <a:prstGeom prst="rect">
            <a:avLst/>
          </a:prstGeom>
          <a:noFill/>
        </p:spPr>
        <p:txBody>
          <a:bodyPr wrap="square" rtlCol="0">
            <a:spAutoFit/>
          </a:bodyPr>
          <a:lstStyle/>
          <a:p>
            <a:r>
              <a:rPr lang="en-US" sz="1100" dirty="0" err="1">
                <a:latin typeface="Palatino Linotype" panose="02040502050505030304" pitchFamily="18" charset="0"/>
              </a:rPr>
              <a:t>Img</a:t>
            </a:r>
            <a:r>
              <a:rPr lang="en-US" sz="1100" dirty="0">
                <a:latin typeface="Palatino Linotype" panose="02040502050505030304" pitchFamily="18" charset="0"/>
              </a:rPr>
              <a:t> source: “Similarity Principle in Visual Design”</a:t>
            </a:r>
            <a:br>
              <a:rPr lang="en-US" sz="1100" dirty="0">
                <a:latin typeface="Palatino Linotype" panose="02040502050505030304" pitchFamily="18" charset="0"/>
              </a:rPr>
            </a:br>
            <a:r>
              <a:rPr lang="en-US" sz="1100" dirty="0">
                <a:latin typeface="Palatino Linotype" panose="02040502050505030304" pitchFamily="18" charset="0"/>
              </a:rPr>
              <a:t>https://</a:t>
            </a:r>
            <a:r>
              <a:rPr lang="en-US" sz="1100" dirty="0" err="1">
                <a:latin typeface="Palatino Linotype" panose="02040502050505030304" pitchFamily="18" charset="0"/>
              </a:rPr>
              <a:t>www.nngroup.com</a:t>
            </a:r>
            <a:r>
              <a:rPr lang="en-US" sz="1100" dirty="0">
                <a:latin typeface="Palatino Linotype" panose="02040502050505030304" pitchFamily="18" charset="0"/>
              </a:rPr>
              <a:t>/articles/gestalt-similarity/</a:t>
            </a:r>
          </a:p>
        </p:txBody>
      </p:sp>
      <p:cxnSp>
        <p:nvCxnSpPr>
          <p:cNvPr id="16" name="Straight Arrow Connector 15">
            <a:extLst>
              <a:ext uri="{FF2B5EF4-FFF2-40B4-BE49-F238E27FC236}">
                <a16:creationId xmlns:a16="http://schemas.microsoft.com/office/drawing/2014/main" id="{D6A24DCC-8FA3-5E45-B821-948043969412}"/>
              </a:ext>
            </a:extLst>
          </p:cNvPr>
          <p:cNvCxnSpPr>
            <a:cxnSpLocks/>
          </p:cNvCxnSpPr>
          <p:nvPr/>
        </p:nvCxnSpPr>
        <p:spPr>
          <a:xfrm>
            <a:off x="1978453" y="3700329"/>
            <a:ext cx="1078748" cy="2375731"/>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413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978452-C1FC-3B43-9296-F62D840E690D}"/>
              </a:ext>
            </a:extLst>
          </p:cNvPr>
          <p:cNvSpPr>
            <a:spLocks noGrp="1"/>
          </p:cNvSpPr>
          <p:nvPr>
            <p:ph idx="1"/>
          </p:nvPr>
        </p:nvSpPr>
        <p:spPr>
          <a:xfrm>
            <a:off x="1160200" y="2048911"/>
            <a:ext cx="3702357" cy="4809089"/>
          </a:xfrm>
        </p:spPr>
        <p:txBody>
          <a:bodyPr/>
          <a:lstStyle/>
          <a:p>
            <a:r>
              <a:rPr lang="en-US" dirty="0"/>
              <a:t>when we perceive a collection of objects, we will see objects close to each other as forming a group [1]</a:t>
            </a:r>
          </a:p>
        </p:txBody>
      </p:sp>
      <p:sp>
        <p:nvSpPr>
          <p:cNvPr id="3" name="Slide Number Placeholder 2">
            <a:extLst>
              <a:ext uri="{FF2B5EF4-FFF2-40B4-BE49-F238E27FC236}">
                <a16:creationId xmlns:a16="http://schemas.microsoft.com/office/drawing/2014/main" id="{B3F02D6D-723F-C649-86EE-C3FC000B1A39}"/>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12</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35A7BED2-916C-5F4F-A80F-BF2682428239}"/>
              </a:ext>
            </a:extLst>
          </p:cNvPr>
          <p:cNvSpPr>
            <a:spLocks noGrp="1"/>
          </p:cNvSpPr>
          <p:nvPr>
            <p:ph type="title"/>
          </p:nvPr>
        </p:nvSpPr>
        <p:spPr/>
        <p:txBody>
          <a:bodyPr/>
          <a:lstStyle/>
          <a:p>
            <a:r>
              <a:rPr lang="en-US" dirty="0"/>
              <a:t>The Law of Proximity</a:t>
            </a:r>
          </a:p>
        </p:txBody>
      </p:sp>
      <p:pic>
        <p:nvPicPr>
          <p:cNvPr id="5" name="Picture 4">
            <a:extLst>
              <a:ext uri="{FF2B5EF4-FFF2-40B4-BE49-F238E27FC236}">
                <a16:creationId xmlns:a16="http://schemas.microsoft.com/office/drawing/2014/main" id="{8A0187B9-D0D1-5A47-93D5-45196CCF8EAC}"/>
              </a:ext>
            </a:extLst>
          </p:cNvPr>
          <p:cNvPicPr>
            <a:picLocks noChangeAspect="1"/>
          </p:cNvPicPr>
          <p:nvPr/>
        </p:nvPicPr>
        <p:blipFill>
          <a:blip r:embed="rId3"/>
          <a:stretch>
            <a:fillRect/>
          </a:stretch>
        </p:blipFill>
        <p:spPr>
          <a:xfrm>
            <a:off x="5498147" y="863125"/>
            <a:ext cx="3479327" cy="1647592"/>
          </a:xfrm>
          <a:prstGeom prst="rect">
            <a:avLst/>
          </a:prstGeom>
        </p:spPr>
      </p:pic>
      <p:sp>
        <p:nvSpPr>
          <p:cNvPr id="6" name="TextBox 5">
            <a:extLst>
              <a:ext uri="{FF2B5EF4-FFF2-40B4-BE49-F238E27FC236}">
                <a16:creationId xmlns:a16="http://schemas.microsoft.com/office/drawing/2014/main" id="{FA01A6AD-DA08-9444-B0C5-D9BA24DC5F06}"/>
              </a:ext>
            </a:extLst>
          </p:cNvPr>
          <p:cNvSpPr txBox="1"/>
          <p:nvPr/>
        </p:nvSpPr>
        <p:spPr>
          <a:xfrm>
            <a:off x="7543382" y="2539405"/>
            <a:ext cx="1366080" cy="307777"/>
          </a:xfrm>
          <a:prstGeom prst="rect">
            <a:avLst/>
          </a:prstGeom>
          <a:noFill/>
        </p:spPr>
        <p:txBody>
          <a:bodyPr wrap="none" rtlCol="0">
            <a:spAutoFit/>
          </a:bodyPr>
          <a:lstStyle/>
          <a:p>
            <a:r>
              <a:rPr lang="en-US" sz="1400" dirty="0" err="1">
                <a:latin typeface="Palatino Linotype" panose="02040502050505030304" pitchFamily="18" charset="0"/>
              </a:rPr>
              <a:t>Img</a:t>
            </a:r>
            <a:r>
              <a:rPr lang="en-US" sz="1400" dirty="0">
                <a:latin typeface="Palatino Linotype" panose="02040502050505030304" pitchFamily="18" charset="0"/>
              </a:rPr>
              <a:t> source: [2]</a:t>
            </a:r>
          </a:p>
        </p:txBody>
      </p:sp>
      <p:pic>
        <p:nvPicPr>
          <p:cNvPr id="7" name="Picture 6">
            <a:extLst>
              <a:ext uri="{FF2B5EF4-FFF2-40B4-BE49-F238E27FC236}">
                <a16:creationId xmlns:a16="http://schemas.microsoft.com/office/drawing/2014/main" id="{CCCE3B65-2F0C-9A4B-8F91-41689AFEC6AD}"/>
              </a:ext>
            </a:extLst>
          </p:cNvPr>
          <p:cNvPicPr>
            <a:picLocks noChangeAspect="1"/>
          </p:cNvPicPr>
          <p:nvPr/>
        </p:nvPicPr>
        <p:blipFill>
          <a:blip r:embed="rId4"/>
          <a:stretch>
            <a:fillRect/>
          </a:stretch>
        </p:blipFill>
        <p:spPr>
          <a:xfrm>
            <a:off x="290081" y="4077437"/>
            <a:ext cx="4375921" cy="577720"/>
          </a:xfrm>
          <a:prstGeom prst="rect">
            <a:avLst/>
          </a:prstGeom>
        </p:spPr>
      </p:pic>
      <p:sp>
        <p:nvSpPr>
          <p:cNvPr id="8" name="TextBox 7">
            <a:extLst>
              <a:ext uri="{FF2B5EF4-FFF2-40B4-BE49-F238E27FC236}">
                <a16:creationId xmlns:a16="http://schemas.microsoft.com/office/drawing/2014/main" id="{AAF35B7F-2DE7-F549-865E-6E4C0DF984F5}"/>
              </a:ext>
            </a:extLst>
          </p:cNvPr>
          <p:cNvSpPr txBox="1"/>
          <p:nvPr/>
        </p:nvSpPr>
        <p:spPr>
          <a:xfrm>
            <a:off x="340185" y="3768202"/>
            <a:ext cx="4207344" cy="2862322"/>
          </a:xfrm>
          <a:prstGeom prst="rect">
            <a:avLst/>
          </a:prstGeom>
          <a:noFill/>
        </p:spPr>
        <p:txBody>
          <a:bodyPr wrap="square" rtlCol="0">
            <a:spAutoFit/>
          </a:bodyPr>
          <a:lstStyle/>
          <a:p>
            <a:r>
              <a:rPr lang="en-US" dirty="0">
                <a:latin typeface="Palatino Linotype" panose="02040502050505030304" pitchFamily="18" charset="0"/>
              </a:rPr>
              <a:t>Example: </a:t>
            </a:r>
          </a:p>
          <a:p>
            <a:endParaRPr lang="en-US" dirty="0">
              <a:latin typeface="Palatino Linotype" panose="02040502050505030304" pitchFamily="18" charset="0"/>
            </a:endParaRPr>
          </a:p>
          <a:p>
            <a:endParaRPr lang="en-US" dirty="0">
              <a:latin typeface="Palatino Linotype" panose="02040502050505030304" pitchFamily="18" charset="0"/>
            </a:endParaRPr>
          </a:p>
          <a:p>
            <a:endParaRPr lang="en-US" dirty="0">
              <a:latin typeface="Palatino Linotype" panose="02040502050505030304" pitchFamily="18" charset="0"/>
            </a:endParaRPr>
          </a:p>
          <a:p>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label are placed near to the field text, so that user can perceive it as a single element [2]</a:t>
            </a:r>
          </a:p>
          <a:p>
            <a:pPr marL="285750" indent="-285750">
              <a:buFont typeface="Arial" panose="020B0604020202020204" pitchFamily="34" charset="0"/>
              <a:buChar char="•"/>
            </a:pPr>
            <a:r>
              <a:rPr lang="en-US" dirty="0">
                <a:latin typeface="Palatino Linotype" panose="02040502050505030304" pitchFamily="18" charset="0"/>
              </a:rPr>
              <a:t>the relative spacing creates the perception of two different elements</a:t>
            </a:r>
          </a:p>
        </p:txBody>
      </p:sp>
      <p:pic>
        <p:nvPicPr>
          <p:cNvPr id="7172" name="Picture 4" descr="2 graphics mocking up a form: 1 with a single large grouping of form fields, versus grouping the fields into 3 sections.">
            <a:extLst>
              <a:ext uri="{FF2B5EF4-FFF2-40B4-BE49-F238E27FC236}">
                <a16:creationId xmlns:a16="http://schemas.microsoft.com/office/drawing/2014/main" id="{2B431B26-ED1B-E244-B7F9-94C143FDE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519" y="3965248"/>
            <a:ext cx="3517481" cy="23303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D87D095-55AE-7240-ABE4-D36D962E8668}"/>
              </a:ext>
            </a:extLst>
          </p:cNvPr>
          <p:cNvSpPr txBox="1"/>
          <p:nvPr/>
        </p:nvSpPr>
        <p:spPr>
          <a:xfrm>
            <a:off x="7697206" y="6249159"/>
            <a:ext cx="1366080" cy="307777"/>
          </a:xfrm>
          <a:prstGeom prst="rect">
            <a:avLst/>
          </a:prstGeom>
          <a:noFill/>
        </p:spPr>
        <p:txBody>
          <a:bodyPr wrap="none" rtlCol="0">
            <a:spAutoFit/>
          </a:bodyPr>
          <a:lstStyle/>
          <a:p>
            <a:r>
              <a:rPr lang="en-US" sz="1400" dirty="0" err="1">
                <a:latin typeface="Palatino Linotype" panose="02040502050505030304" pitchFamily="18" charset="0"/>
              </a:rPr>
              <a:t>Img</a:t>
            </a:r>
            <a:r>
              <a:rPr lang="en-US" sz="1400" dirty="0">
                <a:latin typeface="Palatino Linotype" panose="02040502050505030304" pitchFamily="18" charset="0"/>
              </a:rPr>
              <a:t> source: [3]</a:t>
            </a:r>
          </a:p>
        </p:txBody>
      </p:sp>
    </p:spTree>
    <p:extLst>
      <p:ext uri="{BB962C8B-B14F-4D97-AF65-F5344CB8AC3E}">
        <p14:creationId xmlns:p14="http://schemas.microsoft.com/office/powerpoint/2010/main" val="2989021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847C-53A5-214F-B2A9-D023B004C1AC}"/>
              </a:ext>
            </a:extLst>
          </p:cNvPr>
          <p:cNvSpPr>
            <a:spLocks noGrp="1"/>
          </p:cNvSpPr>
          <p:nvPr>
            <p:ph idx="1"/>
          </p:nvPr>
        </p:nvSpPr>
        <p:spPr/>
        <p:txBody>
          <a:bodyPr/>
          <a:lstStyle/>
          <a:p>
            <a:endParaRPr lang="en-US" dirty="0"/>
          </a:p>
          <a:p>
            <a:pPr marL="0" indent="0">
              <a:buNone/>
            </a:pPr>
            <a:endParaRPr lang="en-US" dirty="0">
              <a:solidFill>
                <a:schemeClr val="accent2">
                  <a:lumMod val="75000"/>
                  <a:lumOff val="25000"/>
                </a:schemeClr>
              </a:solidFill>
            </a:endParaRPr>
          </a:p>
          <a:p>
            <a:pPr marL="0" indent="0">
              <a:buNone/>
            </a:pPr>
            <a:r>
              <a:rPr lang="en-US" dirty="0">
                <a:solidFill>
                  <a:schemeClr val="accent2">
                    <a:lumMod val="75000"/>
                    <a:lumOff val="25000"/>
                  </a:schemeClr>
                </a:solidFill>
              </a:rPr>
              <a:t>1b. </a:t>
            </a:r>
            <a:r>
              <a:rPr lang="en-CA" dirty="0"/>
              <a:t>Other factors in information presentation?</a:t>
            </a:r>
          </a:p>
          <a:p>
            <a:pPr marL="0" indent="0">
              <a:buNone/>
            </a:pPr>
            <a:endParaRPr lang="en-US" dirty="0"/>
          </a:p>
          <a:p>
            <a:pPr marL="0" indent="0">
              <a:buNone/>
            </a:pPr>
            <a:endParaRPr lang="en-CA" dirty="0"/>
          </a:p>
          <a:p>
            <a:endParaRPr lang="en-US" dirty="0"/>
          </a:p>
          <a:p>
            <a:endParaRPr lang="en-US" dirty="0"/>
          </a:p>
        </p:txBody>
      </p:sp>
      <p:sp>
        <p:nvSpPr>
          <p:cNvPr id="3" name="Slide Number Placeholder 2">
            <a:extLst>
              <a:ext uri="{FF2B5EF4-FFF2-40B4-BE49-F238E27FC236}">
                <a16:creationId xmlns:a16="http://schemas.microsoft.com/office/drawing/2014/main" id="{7E1C79C3-720E-2E44-A27F-368F247E085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13</a:t>
            </a:fld>
            <a:endParaRPr lang="en-US">
              <a:solidFill>
                <a:srgbClr val="AAAAAA"/>
              </a:solidFill>
              <a:ea typeface="Calibri"/>
              <a:sym typeface="Calibri"/>
            </a:endParaRPr>
          </a:p>
        </p:txBody>
      </p:sp>
      <p:sp>
        <p:nvSpPr>
          <p:cNvPr id="4" name="Title 3">
            <a:extLst>
              <a:ext uri="{FF2B5EF4-FFF2-40B4-BE49-F238E27FC236}">
                <a16:creationId xmlns:a16="http://schemas.microsoft.com/office/drawing/2014/main" id="{BC6BCD9F-A3E4-9949-86EC-53D2D88D97F3}"/>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1841336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BBAA07-BFA4-ED4C-8920-B59E07A34984}"/>
              </a:ext>
            </a:extLst>
          </p:cNvPr>
          <p:cNvSpPr>
            <a:spLocks noGrp="1"/>
          </p:cNvSpPr>
          <p:nvPr>
            <p:ph idx="1"/>
          </p:nvPr>
        </p:nvSpPr>
        <p:spPr/>
        <p:txBody>
          <a:bodyPr/>
          <a:lstStyle/>
          <a:p>
            <a:r>
              <a:rPr lang="en-CA" dirty="0"/>
              <a:t>The way information is displayed can greatly influence how easy or difficult it is to comprehend appropriate pieces of information</a:t>
            </a:r>
          </a:p>
          <a:p>
            <a:endParaRPr lang="en-CA" dirty="0"/>
          </a:p>
          <a:p>
            <a:r>
              <a:rPr lang="en-US" dirty="0"/>
              <a:t>The next two activities will illustrate the impact of information organization on task</a:t>
            </a:r>
            <a:endParaRPr lang="en-CA" dirty="0"/>
          </a:p>
          <a:p>
            <a:endParaRPr lang="en-US" dirty="0"/>
          </a:p>
        </p:txBody>
      </p:sp>
      <p:sp>
        <p:nvSpPr>
          <p:cNvPr id="3" name="Slide Number Placeholder 2">
            <a:extLst>
              <a:ext uri="{FF2B5EF4-FFF2-40B4-BE49-F238E27FC236}">
                <a16:creationId xmlns:a16="http://schemas.microsoft.com/office/drawing/2014/main" id="{863756D5-54EC-DC44-9229-C3E86EA1B843}"/>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14</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CE64DAC2-5F5D-C745-B4F2-D90DC38909BB}"/>
              </a:ext>
            </a:extLst>
          </p:cNvPr>
          <p:cNvSpPr>
            <a:spLocks noGrp="1"/>
          </p:cNvSpPr>
          <p:nvPr>
            <p:ph type="title"/>
          </p:nvPr>
        </p:nvSpPr>
        <p:spPr/>
        <p:txBody>
          <a:bodyPr/>
          <a:lstStyle/>
          <a:p>
            <a:r>
              <a:rPr lang="en-US" dirty="0"/>
              <a:t>Information Presentation</a:t>
            </a:r>
          </a:p>
        </p:txBody>
      </p:sp>
    </p:spTree>
    <p:extLst>
      <p:ext uri="{BB962C8B-B14F-4D97-AF65-F5344CB8AC3E}">
        <p14:creationId xmlns:p14="http://schemas.microsoft.com/office/powerpoint/2010/main" val="3342899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3DE61-DA59-BA4F-BDF2-AE97CA5760C0}"/>
              </a:ext>
            </a:extLst>
          </p:cNvPr>
          <p:cNvSpPr>
            <a:spLocks noGrp="1"/>
          </p:cNvSpPr>
          <p:nvPr>
            <p:ph idx="1"/>
          </p:nvPr>
        </p:nvSpPr>
        <p:spPr/>
        <p:txBody>
          <a:bodyPr/>
          <a:lstStyle/>
          <a:p>
            <a:pPr marL="0" indent="0">
              <a:buNone/>
            </a:pPr>
            <a:r>
              <a:rPr lang="en-US" dirty="0"/>
              <a:t>from [Sharp et al, 2019]</a:t>
            </a:r>
          </a:p>
          <a:p>
            <a:r>
              <a:rPr lang="en-US" dirty="0"/>
              <a:t>on the next slide, </a:t>
            </a:r>
          </a:p>
          <a:p>
            <a:pPr lvl="1"/>
            <a:r>
              <a:rPr lang="en-CA" dirty="0"/>
              <a:t>find the price for a double room at the Quality Inn in Columbia, South Carolina</a:t>
            </a:r>
          </a:p>
          <a:p>
            <a:pPr lvl="1"/>
            <a:r>
              <a:rPr lang="en-CA" dirty="0"/>
              <a:t>find the phone number of the Days Inn in Charleston, South Carolina</a:t>
            </a:r>
          </a:p>
          <a:p>
            <a:pPr lvl="1"/>
            <a:endParaRPr lang="en-CA" dirty="0"/>
          </a:p>
          <a:p>
            <a:endParaRPr lang="en-US" dirty="0"/>
          </a:p>
        </p:txBody>
      </p:sp>
      <p:sp>
        <p:nvSpPr>
          <p:cNvPr id="3" name="Slide Number Placeholder 2">
            <a:extLst>
              <a:ext uri="{FF2B5EF4-FFF2-40B4-BE49-F238E27FC236}">
                <a16:creationId xmlns:a16="http://schemas.microsoft.com/office/drawing/2014/main" id="{A8C0D143-85D6-E04E-8A87-5BA79AFA73EF}"/>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15</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F135CD58-678E-C140-9508-0B7F1EC54E8A}"/>
              </a:ext>
            </a:extLst>
          </p:cNvPr>
          <p:cNvSpPr>
            <a:spLocks noGrp="1"/>
          </p:cNvSpPr>
          <p:nvPr>
            <p:ph type="title"/>
          </p:nvPr>
        </p:nvSpPr>
        <p:spPr/>
        <p:txBody>
          <a:bodyPr/>
          <a:lstStyle/>
          <a:p>
            <a:r>
              <a:rPr lang="en-US" dirty="0"/>
              <a:t>Task #1</a:t>
            </a:r>
          </a:p>
        </p:txBody>
      </p:sp>
    </p:spTree>
    <p:extLst>
      <p:ext uri="{BB962C8B-B14F-4D97-AF65-F5344CB8AC3E}">
        <p14:creationId xmlns:p14="http://schemas.microsoft.com/office/powerpoint/2010/main" val="548322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prstGeom prst="rect">
            <a:avLst/>
          </a:prstGeom>
        </p:spPr>
        <p:txBody>
          <a:bodyPr lIns="45720" tIns="22860" rIns="45720" bIns="22860"/>
          <a:lstStyle/>
          <a:p>
            <a:pPr marL="0" indent="0">
              <a:buNone/>
            </a:pPr>
            <a:r>
              <a:rPr lang="en-US" dirty="0"/>
              <a:t>Task: find the phone number of the Days Inn in Columbia</a:t>
            </a:r>
          </a:p>
        </p:txBody>
      </p:sp>
      <p:sp>
        <p:nvSpPr>
          <p:cNvPr id="3" name="Slide Number Placeholder 2"/>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16</a:t>
            </a:fld>
            <a:endParaRPr lang="en-US" dirty="0">
              <a:solidFill>
                <a:srgbClr val="AAAAAA"/>
              </a:solidFill>
              <a:ea typeface="Calibri"/>
              <a:sym typeface="Calibri"/>
            </a:endParaRPr>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501650" y="955675"/>
            <a:ext cx="7610475" cy="5743456"/>
          </a:xfrm>
          <a:prstGeom prst="rect">
            <a:avLst/>
          </a:prstGeom>
        </p:spPr>
      </p:pic>
    </p:spTree>
    <p:extLst>
      <p:ext uri="{BB962C8B-B14F-4D97-AF65-F5344CB8AC3E}">
        <p14:creationId xmlns:p14="http://schemas.microsoft.com/office/powerpoint/2010/main" val="2928426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3DE61-DA59-BA4F-BDF2-AE97CA5760C0}"/>
              </a:ext>
            </a:extLst>
          </p:cNvPr>
          <p:cNvSpPr>
            <a:spLocks noGrp="1"/>
          </p:cNvSpPr>
          <p:nvPr>
            <p:ph idx="1"/>
          </p:nvPr>
        </p:nvSpPr>
        <p:spPr/>
        <p:txBody>
          <a:bodyPr/>
          <a:lstStyle/>
          <a:p>
            <a:pPr marL="0" indent="0">
              <a:buNone/>
            </a:pPr>
            <a:r>
              <a:rPr lang="en-US" dirty="0"/>
              <a:t>from [Sharp et al, 2019]</a:t>
            </a:r>
          </a:p>
          <a:p>
            <a:r>
              <a:rPr lang="en-US" dirty="0"/>
              <a:t>on the next slide, </a:t>
            </a:r>
          </a:p>
          <a:p>
            <a:pPr lvl="1"/>
            <a:r>
              <a:rPr lang="en-CA" dirty="0"/>
              <a:t>find the price of a double room at the Holiday Inn in Bradley, Pennsylvania</a:t>
            </a:r>
          </a:p>
          <a:p>
            <a:pPr lvl="1"/>
            <a:r>
              <a:rPr lang="en-CA" dirty="0"/>
              <a:t>find the phone number of the Quality Inn in Bedford, Pennsylvania</a:t>
            </a:r>
          </a:p>
          <a:p>
            <a:endParaRPr lang="en-CA" dirty="0"/>
          </a:p>
          <a:p>
            <a:endParaRPr lang="en-US" dirty="0"/>
          </a:p>
        </p:txBody>
      </p:sp>
      <p:sp>
        <p:nvSpPr>
          <p:cNvPr id="3" name="Slide Number Placeholder 2">
            <a:extLst>
              <a:ext uri="{FF2B5EF4-FFF2-40B4-BE49-F238E27FC236}">
                <a16:creationId xmlns:a16="http://schemas.microsoft.com/office/drawing/2014/main" id="{A8C0D143-85D6-E04E-8A87-5BA79AFA73EF}"/>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17</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F135CD58-678E-C140-9508-0B7F1EC54E8A}"/>
              </a:ext>
            </a:extLst>
          </p:cNvPr>
          <p:cNvSpPr>
            <a:spLocks noGrp="1"/>
          </p:cNvSpPr>
          <p:nvPr>
            <p:ph type="title"/>
          </p:nvPr>
        </p:nvSpPr>
        <p:spPr/>
        <p:txBody>
          <a:bodyPr/>
          <a:lstStyle/>
          <a:p>
            <a:r>
              <a:rPr lang="en-US" dirty="0"/>
              <a:t>Task #2</a:t>
            </a:r>
          </a:p>
        </p:txBody>
      </p:sp>
    </p:spTree>
    <p:extLst>
      <p:ext uri="{BB962C8B-B14F-4D97-AF65-F5344CB8AC3E}">
        <p14:creationId xmlns:p14="http://schemas.microsoft.com/office/powerpoint/2010/main" val="265911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prstGeom prst="rect">
            <a:avLst/>
          </a:prstGeom>
        </p:spPr>
        <p:txBody>
          <a:bodyPr lIns="45720" tIns="22860" rIns="45720" bIns="22860"/>
          <a:lstStyle/>
          <a:p>
            <a:pPr marL="0" indent="0">
              <a:buNone/>
            </a:pPr>
            <a:r>
              <a:rPr lang="en-US" dirty="0"/>
              <a:t>Task: find the phone number of the Holiday Inn in Bradley</a:t>
            </a:r>
          </a:p>
        </p:txBody>
      </p:sp>
      <p:sp>
        <p:nvSpPr>
          <p:cNvPr id="3" name="Slide Number Placeholder 2"/>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18</a:t>
            </a:fld>
            <a:endParaRPr lang="en-US" dirty="0">
              <a:solidFill>
                <a:srgbClr val="AAAAAA"/>
              </a:solidFill>
              <a:ea typeface="Calibri"/>
              <a:sym typeface="Calibri"/>
            </a:endParaRPr>
          </a:p>
        </p:txBody>
      </p:sp>
      <p:sp>
        <p:nvSpPr>
          <p:cNvPr id="5" name="Title 4"/>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774700" y="1228725"/>
            <a:ext cx="6935732" cy="5248275"/>
          </a:xfrm>
          <a:prstGeom prst="rect">
            <a:avLst/>
          </a:prstGeom>
        </p:spPr>
      </p:pic>
    </p:spTree>
    <p:extLst>
      <p:ext uri="{BB962C8B-B14F-4D97-AF65-F5344CB8AC3E}">
        <p14:creationId xmlns:p14="http://schemas.microsoft.com/office/powerpoint/2010/main" val="217748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3DE61-DA59-BA4F-BDF2-AE97CA5760C0}"/>
              </a:ext>
            </a:extLst>
          </p:cNvPr>
          <p:cNvSpPr>
            <a:spLocks noGrp="1"/>
          </p:cNvSpPr>
          <p:nvPr>
            <p:ph idx="1"/>
          </p:nvPr>
        </p:nvSpPr>
        <p:spPr/>
        <p:txBody>
          <a:bodyPr>
            <a:normAutofit fontScale="85000" lnSpcReduction="20000"/>
          </a:bodyPr>
          <a:lstStyle/>
          <a:p>
            <a:pPr marL="0" indent="0">
              <a:buNone/>
            </a:pPr>
            <a:r>
              <a:rPr lang="en-US" dirty="0"/>
              <a:t>[Sharp et al, 2019]</a:t>
            </a:r>
          </a:p>
          <a:p>
            <a:r>
              <a:rPr lang="en-CA" dirty="0"/>
              <a:t>Which task took longer to do?</a:t>
            </a:r>
          </a:p>
          <a:p>
            <a:r>
              <a:rPr lang="en-CA" dirty="0"/>
              <a:t>Tullis (1997) found that the two screens produced quite different results: </a:t>
            </a:r>
          </a:p>
          <a:p>
            <a:pPr lvl="1"/>
            <a:r>
              <a:rPr lang="en-CA" dirty="0"/>
              <a:t>for task #1, it took an average of 3.2 seconds</a:t>
            </a:r>
          </a:p>
          <a:p>
            <a:pPr lvl="1"/>
            <a:r>
              <a:rPr lang="en-CA" dirty="0"/>
              <a:t>for task #2, it took an average of 5.5 seconds</a:t>
            </a:r>
          </a:p>
          <a:p>
            <a:r>
              <a:rPr lang="en-CA" dirty="0"/>
              <a:t>Why is this so, considering that both displays have the same density of information relative to the background?</a:t>
            </a:r>
          </a:p>
          <a:p>
            <a:r>
              <a:rPr lang="en-CA" dirty="0"/>
              <a:t>for task #1, </a:t>
            </a:r>
          </a:p>
          <a:p>
            <a:pPr lvl="1"/>
            <a:r>
              <a:rPr lang="en-CA" dirty="0"/>
              <a:t>strong use of gestalt principles</a:t>
            </a:r>
          </a:p>
          <a:p>
            <a:pPr lvl="1"/>
            <a:r>
              <a:rPr lang="en-CA" dirty="0"/>
              <a:t>groups are perceived, by place, type of accommodation, phone number, and rates</a:t>
            </a:r>
          </a:p>
          <a:p>
            <a:r>
              <a:rPr lang="en-CA" dirty="0"/>
              <a:t>for task #2: </a:t>
            </a:r>
          </a:p>
          <a:p>
            <a:pPr lvl="1"/>
            <a:r>
              <a:rPr lang="en-CA" dirty="0"/>
              <a:t>weak use of the gestalt principles</a:t>
            </a:r>
          </a:p>
          <a:p>
            <a:pPr lvl="1"/>
            <a:r>
              <a:rPr lang="en-CA" dirty="0"/>
              <a:t>result: information is “bunched together”</a:t>
            </a:r>
          </a:p>
          <a:p>
            <a:pPr lvl="1"/>
            <a:r>
              <a:rPr lang="en-CA" dirty="0"/>
              <a:t>difficult to search</a:t>
            </a:r>
          </a:p>
        </p:txBody>
      </p:sp>
      <p:sp>
        <p:nvSpPr>
          <p:cNvPr id="3" name="Slide Number Placeholder 2">
            <a:extLst>
              <a:ext uri="{FF2B5EF4-FFF2-40B4-BE49-F238E27FC236}">
                <a16:creationId xmlns:a16="http://schemas.microsoft.com/office/drawing/2014/main" id="{A8C0D143-85D6-E04E-8A87-5BA79AFA73EF}"/>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19</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F135CD58-678E-C140-9508-0B7F1EC54E8A}"/>
              </a:ext>
            </a:extLst>
          </p:cNvPr>
          <p:cNvSpPr>
            <a:spLocks noGrp="1"/>
          </p:cNvSpPr>
          <p:nvPr>
            <p:ph type="title"/>
          </p:nvPr>
        </p:nvSpPr>
        <p:spPr/>
        <p:txBody>
          <a:bodyPr/>
          <a:lstStyle/>
          <a:p>
            <a:r>
              <a:rPr lang="en-US" dirty="0"/>
              <a:t>Discussion: Impact of organization on task</a:t>
            </a:r>
          </a:p>
        </p:txBody>
      </p:sp>
    </p:spTree>
    <p:extLst>
      <p:ext uri="{BB962C8B-B14F-4D97-AF65-F5344CB8AC3E}">
        <p14:creationId xmlns:p14="http://schemas.microsoft.com/office/powerpoint/2010/main" val="2759809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03C55E-448F-D148-8A24-A78C3C36E5C1}"/>
              </a:ext>
            </a:extLst>
          </p:cNvPr>
          <p:cNvSpPr>
            <a:spLocks noGrp="1"/>
          </p:cNvSpPr>
          <p:nvPr>
            <p:ph type="title"/>
          </p:nvPr>
        </p:nvSpPr>
        <p:spPr/>
        <p:txBody>
          <a:bodyPr/>
          <a:lstStyle/>
          <a:p>
            <a:r>
              <a:rPr lang="en-US" dirty="0"/>
              <a:t>Intellectual Property Notice</a:t>
            </a:r>
          </a:p>
        </p:txBody>
      </p:sp>
      <p:sp>
        <p:nvSpPr>
          <p:cNvPr id="6" name="Content Placeholder 5">
            <a:extLst>
              <a:ext uri="{FF2B5EF4-FFF2-40B4-BE49-F238E27FC236}">
                <a16:creationId xmlns:a16="http://schemas.microsoft.com/office/drawing/2014/main" id="{B6C1C058-8AF9-0448-B51B-F97EE53D1D17}"/>
              </a:ext>
            </a:extLst>
          </p:cNvPr>
          <p:cNvSpPr>
            <a:spLocks noGrp="1"/>
          </p:cNvSpPr>
          <p:nvPr>
            <p:ph idx="1"/>
          </p:nvPr>
        </p:nvSpPr>
        <p:spPr>
          <a:xfrm>
            <a:off x="685554" y="1308926"/>
            <a:ext cx="8159218" cy="5194424"/>
          </a:xfrm>
        </p:spPr>
        <p:txBody>
          <a:bodyPr>
            <a:normAutofit fontScale="85000" lnSpcReduction="10000"/>
          </a:bodyPr>
          <a:lstStyle/>
          <a:p>
            <a:pPr marL="0" indent="0">
              <a:buNone/>
            </a:pPr>
            <a:r>
              <a:rPr lang="en-CA" dirty="0"/>
              <a:t>This presentation is protected by Canadian and international copyright laws. Reproduction and distribution of the presentation without the written permission of the copyright holder is prohibited.</a:t>
            </a:r>
          </a:p>
          <a:p>
            <a:pPr marL="0" indent="0">
              <a:buNone/>
            </a:pPr>
            <a:r>
              <a:rPr lang="en-CA" dirty="0"/>
              <a:t>These course materials are designed for use as part of the EECS3461 course at York University and are the intellectual property of the instructor unless otherwise stated. Third party copyrighted materials (such as book chapters, journal articles, music, videos, </a:t>
            </a:r>
            <a:r>
              <a:rPr lang="en-CA" dirty="0" err="1"/>
              <a:t>etc</a:t>
            </a:r>
            <a:r>
              <a:rPr lang="en-CA" dirty="0"/>
              <a:t>) have either been licensed for use in this course or fall under an exception or limitation in Canadian Copyright law.</a:t>
            </a:r>
          </a:p>
          <a:p>
            <a:pPr marL="0" indent="0">
              <a:buNone/>
            </a:pPr>
            <a:r>
              <a:rPr lang="en-CA" dirty="0"/>
              <a:t>Copying this material for distribution (e.g., uploading material to a commercial third-party website) may lead to a charge of misconduct under York’s Code of Student Rights and Responsibilities and the Senate Policy on Academic Honesty and/or legal consequences for violation of copyright law if copyright law has been violated. </a:t>
            </a:r>
          </a:p>
          <a:p>
            <a:pPr marL="0" indent="0">
              <a:buNone/>
            </a:pPr>
            <a:r>
              <a:rPr lang="en-CA" dirty="0"/>
              <a:t>© Melanie </a:t>
            </a:r>
            <a:r>
              <a:rPr lang="en-CA" dirty="0" err="1"/>
              <a:t>Baljko</a:t>
            </a:r>
            <a:r>
              <a:rPr lang="en-CA" dirty="0"/>
              <a:t>, 2021</a:t>
            </a:r>
            <a:endParaRPr lang="en-US" dirty="0"/>
          </a:p>
        </p:txBody>
      </p:sp>
      <p:sp>
        <p:nvSpPr>
          <p:cNvPr id="2" name="Slide Number Placeholder 1">
            <a:extLst>
              <a:ext uri="{FF2B5EF4-FFF2-40B4-BE49-F238E27FC236}">
                <a16:creationId xmlns:a16="http://schemas.microsoft.com/office/drawing/2014/main" id="{8CC19DE9-8F5D-9848-B6FB-4D608D0129F3}"/>
              </a:ext>
            </a:extLst>
          </p:cNvPr>
          <p:cNvSpPr>
            <a:spLocks noGrp="1"/>
          </p:cNvSpPr>
          <p:nvPr>
            <p:ph type="sldNum" idx="4294967295"/>
          </p:nvPr>
        </p:nvSpPr>
        <p:spPr>
          <a:xfrm>
            <a:off x="8242300" y="6402388"/>
            <a:ext cx="901700" cy="455612"/>
          </a:xfrm>
          <a:prstGeom prst="rect">
            <a:avLst/>
          </a:prstGeom>
        </p:spPr>
        <p:txBody>
          <a:bodyPr/>
          <a:lstStyle/>
          <a:p>
            <a:pPr>
              <a:buSzPct val="25000"/>
            </a:pPr>
            <a:fld id="{00000000-1234-1234-1234-123412341234}" type="slidenum">
              <a:rPr lang="en-US" smtClean="0">
                <a:solidFill>
                  <a:srgbClr val="AAAAAA"/>
                </a:solidFill>
                <a:ea typeface="Calibri"/>
                <a:sym typeface="Calibri"/>
              </a:rPr>
              <a:pPr>
                <a:buSzPct val="25000"/>
              </a:pPr>
              <a:t>2</a:t>
            </a:fld>
            <a:endParaRPr lang="en-US" dirty="0">
              <a:solidFill>
                <a:srgbClr val="AAAAAA"/>
              </a:solidFill>
              <a:ea typeface="Calibri"/>
              <a:sym typeface="Calibri"/>
            </a:endParaRPr>
          </a:p>
        </p:txBody>
      </p:sp>
    </p:spTree>
    <p:extLst>
      <p:ext uri="{BB962C8B-B14F-4D97-AF65-F5344CB8AC3E}">
        <p14:creationId xmlns:p14="http://schemas.microsoft.com/office/powerpoint/2010/main" val="126481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0B4C9-2E49-1C42-BE53-EF51F3C8EEB5}"/>
              </a:ext>
            </a:extLst>
          </p:cNvPr>
          <p:cNvSpPr>
            <a:spLocks noGrp="1"/>
          </p:cNvSpPr>
          <p:nvPr>
            <p:ph idx="1"/>
          </p:nvPr>
        </p:nvSpPr>
        <p:spPr/>
        <p:txBody>
          <a:bodyPr/>
          <a:lstStyle/>
          <a:p>
            <a:endParaRPr lang="en-US" dirty="0"/>
          </a:p>
          <a:p>
            <a:r>
              <a:rPr lang="en-US" dirty="0"/>
              <a:t>an information display can be structured using different graphical methods (e.g., </a:t>
            </a:r>
            <a:r>
              <a:rPr lang="en-US" dirty="0" err="1"/>
              <a:t>colour</a:t>
            </a:r>
            <a:r>
              <a:rPr lang="en-US" dirty="0"/>
              <a:t>, line, negative space)</a:t>
            </a:r>
          </a:p>
          <a:p>
            <a:r>
              <a:rPr lang="en-US" dirty="0"/>
              <a:t>given two information displays, each with the same amount and type of information, the graphical method will have an impact on visual search times</a:t>
            </a:r>
          </a:p>
          <a:p>
            <a:r>
              <a:rPr lang="en-US" dirty="0"/>
              <a:t>for example, in the following pair of designs, visual search was completed faster when borders were used (design #2) than with contrasting </a:t>
            </a:r>
            <a:r>
              <a:rPr lang="en-US" dirty="0" err="1"/>
              <a:t>colours</a:t>
            </a:r>
            <a:r>
              <a:rPr lang="en-US" dirty="0"/>
              <a:t> (design #1)</a:t>
            </a:r>
          </a:p>
        </p:txBody>
      </p:sp>
      <p:sp>
        <p:nvSpPr>
          <p:cNvPr id="3" name="Slide Number Placeholder 2">
            <a:extLst>
              <a:ext uri="{FF2B5EF4-FFF2-40B4-BE49-F238E27FC236}">
                <a16:creationId xmlns:a16="http://schemas.microsoft.com/office/drawing/2014/main" id="{39A83EFE-14F4-D14D-B5B7-AA015A07315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20</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6A2ECF39-B1EA-8B4D-9B49-EE8433659528}"/>
              </a:ext>
            </a:extLst>
          </p:cNvPr>
          <p:cNvSpPr>
            <a:spLocks noGrp="1"/>
          </p:cNvSpPr>
          <p:nvPr>
            <p:ph type="title"/>
          </p:nvPr>
        </p:nvSpPr>
        <p:spPr/>
        <p:txBody>
          <a:bodyPr/>
          <a:lstStyle/>
          <a:p>
            <a:r>
              <a:rPr lang="en-US" dirty="0"/>
              <a:t>Comparing Visual Presentations</a:t>
            </a:r>
          </a:p>
        </p:txBody>
      </p:sp>
    </p:spTree>
    <p:extLst>
      <p:ext uri="{BB962C8B-B14F-4D97-AF65-F5344CB8AC3E}">
        <p14:creationId xmlns:p14="http://schemas.microsoft.com/office/powerpoint/2010/main" val="427216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2"/>
          <p:cNvGraphicFramePr>
            <a:graphicFrameLocks noGrp="1" noChangeAspect="1"/>
          </p:cNvGraphicFramePr>
          <p:nvPr>
            <p:ph idx="1"/>
          </p:nvPr>
        </p:nvGraphicFramePr>
        <p:xfrm>
          <a:off x="2355850" y="2636838"/>
          <a:ext cx="4432300" cy="3633787"/>
        </p:xfrm>
        <a:graphic>
          <a:graphicData uri="http://schemas.openxmlformats.org/presentationml/2006/ole">
            <mc:AlternateContent xmlns:mc="http://schemas.openxmlformats.org/markup-compatibility/2006">
              <mc:Choice xmlns:v="urn:schemas-microsoft-com:vml" Requires="v">
                <p:oleObj spid="_x0000_s1047" name="Document" r:id="rId4" imgW="4431792" imgH="3633216" progId="Word.Document.8">
                  <p:embed/>
                </p:oleObj>
              </mc:Choice>
              <mc:Fallback>
                <p:oleObj name="Document" r:id="rId4" imgW="4431792" imgH="3633216" progId="Word.Document.8">
                  <p:embed/>
                  <p:pic>
                    <p:nvPicPr>
                      <p:cNvPr id="3789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5850" y="2636838"/>
                        <a:ext cx="4432300" cy="36337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idx="12"/>
          </p:nvPr>
        </p:nvSpPr>
        <p:spPr/>
        <p:txBody>
          <a:bodyPr/>
          <a:lstStyle/>
          <a:p>
            <a:pPr algn="r"/>
            <a:fld id="{A7EA2D8D-44E5-43C4-BBA1-AE3E32EF0894}" type="slidenum">
              <a:rPr lang="en-GB" sz="1200">
                <a:solidFill>
                  <a:schemeClr val="accent6">
                    <a:lumMod val="75000"/>
                  </a:schemeClr>
                </a:solidFill>
                <a:latin typeface="Liberation Sans"/>
              </a:rPr>
              <a:pPr algn="r"/>
              <a:t>21</a:t>
            </a:fld>
            <a:endParaRPr lang="en-GB" sz="1200" dirty="0">
              <a:solidFill>
                <a:schemeClr val="accent6">
                  <a:lumMod val="75000"/>
                </a:schemeClr>
              </a:solidFill>
              <a:latin typeface="Liberation Sans"/>
            </a:endParaRPr>
          </a:p>
        </p:txBody>
      </p:sp>
      <p:sp>
        <p:nvSpPr>
          <p:cNvPr id="37893" name="Rectangle 2"/>
          <p:cNvSpPr>
            <a:spLocks noGrp="1" noChangeArrowheads="1"/>
          </p:cNvSpPr>
          <p:nvPr>
            <p:ph type="title"/>
          </p:nvPr>
        </p:nvSpPr>
        <p:spPr>
          <a:prstGeom prst="rect">
            <a:avLst/>
          </a:prstGeom>
        </p:spPr>
        <p:txBody>
          <a:bodyPr lIns="45720" tIns="22860" rIns="45720" bIns="22860">
            <a:normAutofit/>
          </a:bodyPr>
          <a:lstStyle/>
          <a:p>
            <a:pPr eaLnBrk="1" hangingPunct="1"/>
            <a:r>
              <a:rPr lang="en-GB" dirty="0">
                <a:latin typeface="Liberation Sans"/>
              </a:rPr>
              <a:t>Design #1: Find 'Italian'</a:t>
            </a:r>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dirty="0">
                <a:solidFill>
                  <a:schemeClr val="accent6">
                    <a:lumMod val="75000"/>
                  </a:schemeClr>
                </a:solidFill>
                <a:latin typeface="Liberation Sans"/>
              </a:rPr>
              <a:t>www.id-book.com</a:t>
            </a:r>
          </a:p>
        </p:txBody>
      </p:sp>
    </p:spTree>
    <p:extLst>
      <p:ext uri="{BB962C8B-B14F-4D97-AF65-F5344CB8AC3E}">
        <p14:creationId xmlns:p14="http://schemas.microsoft.com/office/powerpoint/2010/main" val="4103059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p:cNvGraphicFramePr>
            <a:graphicFrameLocks noGrp="1" noChangeAspect="1"/>
          </p:cNvGraphicFramePr>
          <p:nvPr>
            <p:ph idx="1"/>
          </p:nvPr>
        </p:nvGraphicFramePr>
        <p:xfrm>
          <a:off x="2355850" y="2597150"/>
          <a:ext cx="4432300" cy="3713163"/>
        </p:xfrm>
        <a:graphic>
          <a:graphicData uri="http://schemas.openxmlformats.org/presentationml/2006/ole">
            <mc:AlternateContent xmlns:mc="http://schemas.openxmlformats.org/markup-compatibility/2006">
              <mc:Choice xmlns:v="urn:schemas-microsoft-com:vml" Requires="v">
                <p:oleObj spid="_x0000_s2071" name="Document" r:id="rId4" imgW="4431792" imgH="3712464" progId="Word.Document.8">
                  <p:embed/>
                </p:oleObj>
              </mc:Choice>
              <mc:Fallback>
                <p:oleObj name="Document" r:id="rId4" imgW="4431792" imgH="3712464" progId="Word.Document.8">
                  <p:embed/>
                  <p:pic>
                    <p:nvPicPr>
                      <p:cNvPr id="3993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5850" y="2597150"/>
                        <a:ext cx="4432300" cy="37131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idx="12"/>
          </p:nvPr>
        </p:nvSpPr>
        <p:spPr/>
        <p:txBody>
          <a:bodyPr/>
          <a:lstStyle/>
          <a:p>
            <a:pPr algn="r"/>
            <a:fld id="{A7EA2D8D-44E5-43C4-BBA1-AE3E32EF0894}" type="slidenum">
              <a:rPr lang="en-GB" sz="1200">
                <a:solidFill>
                  <a:schemeClr val="accent6">
                    <a:lumMod val="75000"/>
                  </a:schemeClr>
                </a:solidFill>
                <a:latin typeface="Liberation Sans"/>
              </a:rPr>
              <a:pPr algn="r"/>
              <a:t>22</a:t>
            </a:fld>
            <a:endParaRPr lang="en-GB" sz="1200" dirty="0">
              <a:solidFill>
                <a:schemeClr val="accent6">
                  <a:lumMod val="75000"/>
                </a:schemeClr>
              </a:solidFill>
              <a:latin typeface="Liberation Sans"/>
            </a:endParaRPr>
          </a:p>
        </p:txBody>
      </p:sp>
      <p:sp>
        <p:nvSpPr>
          <p:cNvPr id="39941" name="Rectangle 2"/>
          <p:cNvSpPr>
            <a:spLocks noGrp="1" noChangeArrowheads="1"/>
          </p:cNvSpPr>
          <p:nvPr>
            <p:ph type="title"/>
          </p:nvPr>
        </p:nvSpPr>
        <p:spPr>
          <a:prstGeom prst="rect">
            <a:avLst/>
          </a:prstGeom>
        </p:spPr>
        <p:txBody>
          <a:bodyPr lIns="45720" tIns="22860" rIns="45720" bIns="22860">
            <a:normAutofit/>
          </a:bodyPr>
          <a:lstStyle/>
          <a:p>
            <a:r>
              <a:rPr lang="en-GB" dirty="0">
                <a:latin typeface="Liberation Sans"/>
              </a:rPr>
              <a:t>Design #2: Find 'French'</a:t>
            </a:r>
          </a:p>
        </p:txBody>
      </p:sp>
      <p:sp>
        <p:nvSpPr>
          <p:cNvPr id="2" name="Footer Placeholder 1"/>
          <p:cNvSpPr>
            <a:spLocks noGrp="1"/>
          </p:cNvSpPr>
          <p:nvPr>
            <p:ph type="ftr" sz="quarter" idx="4294967295"/>
          </p:nvPr>
        </p:nvSpPr>
        <p:spPr>
          <a:xfrm>
            <a:off x="0" y="6356350"/>
            <a:ext cx="2895600" cy="365125"/>
          </a:xfrm>
          <a:prstGeom prst="rect">
            <a:avLst/>
          </a:prstGeom>
        </p:spPr>
        <p:txBody>
          <a:bodyPr/>
          <a:lstStyle/>
          <a:p>
            <a:pPr algn="ctr"/>
            <a:r>
              <a:rPr lang="en-GB" dirty="0">
                <a:solidFill>
                  <a:schemeClr val="accent6">
                    <a:lumMod val="75000"/>
                  </a:schemeClr>
                </a:solidFill>
                <a:latin typeface="Liberation Sans"/>
              </a:rPr>
              <a:t>www.id-book.com</a:t>
            </a:r>
          </a:p>
        </p:txBody>
      </p:sp>
    </p:spTree>
    <p:extLst>
      <p:ext uri="{BB962C8B-B14F-4D97-AF65-F5344CB8AC3E}">
        <p14:creationId xmlns:p14="http://schemas.microsoft.com/office/powerpoint/2010/main" val="1653095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847C-53A5-214F-B2A9-D023B004C1AC}"/>
              </a:ext>
            </a:extLst>
          </p:cNvPr>
          <p:cNvSpPr>
            <a:spLocks noGrp="1"/>
          </p:cNvSpPr>
          <p:nvPr>
            <p:ph idx="1"/>
          </p:nvPr>
        </p:nvSpPr>
        <p:spPr/>
        <p:txBody>
          <a:bodyPr/>
          <a:lstStyle/>
          <a:p>
            <a:endParaRPr lang="en-US" dirty="0"/>
          </a:p>
          <a:p>
            <a:pPr marL="0" indent="0">
              <a:buNone/>
            </a:pPr>
            <a:endParaRPr lang="en-US" dirty="0">
              <a:solidFill>
                <a:schemeClr val="accent2">
                  <a:lumMod val="75000"/>
                  <a:lumOff val="25000"/>
                </a:schemeClr>
              </a:solidFill>
            </a:endParaRPr>
          </a:p>
          <a:p>
            <a:pPr marL="0" indent="0">
              <a:buNone/>
            </a:pPr>
            <a:r>
              <a:rPr lang="en-US" dirty="0">
                <a:solidFill>
                  <a:schemeClr val="accent2">
                    <a:lumMod val="75000"/>
                    <a:lumOff val="25000"/>
                  </a:schemeClr>
                </a:solidFill>
              </a:rPr>
              <a:t>2. </a:t>
            </a:r>
            <a:r>
              <a:rPr lang="en-CA" dirty="0"/>
              <a:t>What is inattentional blindness and change blindness? And why are these relevant to UX design?</a:t>
            </a:r>
            <a:endParaRPr lang="en-US" dirty="0"/>
          </a:p>
          <a:p>
            <a:pPr marL="0" indent="0">
              <a:buNone/>
            </a:pPr>
            <a:endParaRPr lang="en-CA" dirty="0"/>
          </a:p>
          <a:p>
            <a:endParaRPr lang="en-US" dirty="0"/>
          </a:p>
          <a:p>
            <a:endParaRPr lang="en-US" dirty="0"/>
          </a:p>
        </p:txBody>
      </p:sp>
      <p:sp>
        <p:nvSpPr>
          <p:cNvPr id="3" name="Slide Number Placeholder 2">
            <a:extLst>
              <a:ext uri="{FF2B5EF4-FFF2-40B4-BE49-F238E27FC236}">
                <a16:creationId xmlns:a16="http://schemas.microsoft.com/office/drawing/2014/main" id="{7E1C79C3-720E-2E44-A27F-368F247E085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23</a:t>
            </a:fld>
            <a:endParaRPr lang="en-US">
              <a:solidFill>
                <a:srgbClr val="AAAAAA"/>
              </a:solidFill>
              <a:ea typeface="Calibri"/>
              <a:sym typeface="Calibri"/>
            </a:endParaRPr>
          </a:p>
        </p:txBody>
      </p:sp>
      <p:sp>
        <p:nvSpPr>
          <p:cNvPr id="4" name="Title 3">
            <a:extLst>
              <a:ext uri="{FF2B5EF4-FFF2-40B4-BE49-F238E27FC236}">
                <a16:creationId xmlns:a16="http://schemas.microsoft.com/office/drawing/2014/main" id="{BC6BCD9F-A3E4-9949-86EC-53D2D88D97F3}"/>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3797482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FE15DD-9B79-1B4C-A151-51C360287F3A}"/>
              </a:ext>
            </a:extLst>
          </p:cNvPr>
          <p:cNvSpPr>
            <a:spLocks noGrp="1"/>
          </p:cNvSpPr>
          <p:nvPr>
            <p:ph idx="1"/>
          </p:nvPr>
        </p:nvSpPr>
        <p:spPr/>
        <p:txBody>
          <a:bodyPr/>
          <a:lstStyle/>
          <a:p>
            <a:pPr marL="0" indent="0">
              <a:buNone/>
            </a:pPr>
            <a:r>
              <a:rPr lang="en-US" dirty="0"/>
              <a:t>[Goldstein, 2011]:</a:t>
            </a:r>
            <a:endParaRPr lang="en-CA" dirty="0"/>
          </a:p>
          <a:p>
            <a:r>
              <a:rPr lang="en-CA" dirty="0"/>
              <a:t>we may fail to perceive things that are clearly visible in our field of view</a:t>
            </a:r>
          </a:p>
          <a:p>
            <a:r>
              <a:rPr lang="en-CA" dirty="0"/>
              <a:t>experiments demonstrate that when observers are attending to one sequence of events, they can fail to notice another event, even when it is right in front of them</a:t>
            </a:r>
          </a:p>
          <a:p>
            <a:r>
              <a:rPr lang="en-CA" dirty="0">
                <a:sym typeface="Wingdings" pitchFamily="2" charset="2"/>
              </a:rPr>
              <a:t> experiment with two teams passing the ball</a:t>
            </a:r>
            <a:endParaRPr lang="en-US" dirty="0"/>
          </a:p>
        </p:txBody>
      </p:sp>
      <p:sp>
        <p:nvSpPr>
          <p:cNvPr id="3" name="Slide Number Placeholder 2">
            <a:extLst>
              <a:ext uri="{FF2B5EF4-FFF2-40B4-BE49-F238E27FC236}">
                <a16:creationId xmlns:a16="http://schemas.microsoft.com/office/drawing/2014/main" id="{3DABB479-A3A8-6E46-8048-412D48D996F1}"/>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24</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51D84F2B-AB44-1244-ACC5-FA9386639392}"/>
              </a:ext>
            </a:extLst>
          </p:cNvPr>
          <p:cNvSpPr>
            <a:spLocks noGrp="1"/>
          </p:cNvSpPr>
          <p:nvPr>
            <p:ph type="title"/>
          </p:nvPr>
        </p:nvSpPr>
        <p:spPr/>
        <p:txBody>
          <a:bodyPr/>
          <a:lstStyle/>
          <a:p>
            <a:r>
              <a:rPr lang="en-US" dirty="0"/>
              <a:t>Inattentional Blindness</a:t>
            </a:r>
          </a:p>
        </p:txBody>
      </p:sp>
    </p:spTree>
    <p:extLst>
      <p:ext uri="{BB962C8B-B14F-4D97-AF65-F5344CB8AC3E}">
        <p14:creationId xmlns:p14="http://schemas.microsoft.com/office/powerpoint/2010/main" val="1153064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CE0011-F2FC-DD47-8E7E-EF82AF9035EE}"/>
              </a:ext>
            </a:extLst>
          </p:cNvPr>
          <p:cNvSpPr>
            <a:spLocks noGrp="1"/>
          </p:cNvSpPr>
          <p:nvPr>
            <p:ph idx="1"/>
          </p:nvPr>
        </p:nvSpPr>
        <p:spPr/>
        <p:txBody>
          <a:bodyPr/>
          <a:lstStyle/>
          <a:p>
            <a:r>
              <a:rPr lang="en-US" dirty="0"/>
              <a:t>change blindness is an inability or difficulty in detecting changes in scenes</a:t>
            </a:r>
          </a:p>
          <a:p>
            <a:r>
              <a:rPr lang="en-US" dirty="0"/>
              <a:t>View: </a:t>
            </a:r>
          </a:p>
          <a:p>
            <a:pPr lvl="1"/>
            <a:r>
              <a:rPr lang="en-US" dirty="0"/>
              <a:t>Change blindness demonstration</a:t>
            </a:r>
          </a:p>
          <a:p>
            <a:pPr lvl="1"/>
            <a:r>
              <a:rPr lang="en-US" dirty="0">
                <a:hlinkClick r:id="rId2"/>
              </a:rPr>
              <a:t>https://www.youtube.com/watch?v=bh_9XFzbWV8</a:t>
            </a:r>
            <a:endParaRPr lang="en-US" dirty="0"/>
          </a:p>
          <a:p>
            <a:pPr marL="414000" lvl="1" indent="0">
              <a:buNone/>
            </a:pPr>
            <a:endParaRPr lang="en-US" dirty="0"/>
          </a:p>
        </p:txBody>
      </p:sp>
      <p:sp>
        <p:nvSpPr>
          <p:cNvPr id="3" name="Slide Number Placeholder 2">
            <a:extLst>
              <a:ext uri="{FF2B5EF4-FFF2-40B4-BE49-F238E27FC236}">
                <a16:creationId xmlns:a16="http://schemas.microsoft.com/office/drawing/2014/main" id="{9F3F115C-A97F-DC46-9CEB-0362CD2E25CF}"/>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25</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B7A76A35-7130-A349-86B1-E7023CA7F675}"/>
              </a:ext>
            </a:extLst>
          </p:cNvPr>
          <p:cNvSpPr>
            <a:spLocks noGrp="1"/>
          </p:cNvSpPr>
          <p:nvPr>
            <p:ph type="title"/>
          </p:nvPr>
        </p:nvSpPr>
        <p:spPr/>
        <p:txBody>
          <a:bodyPr/>
          <a:lstStyle/>
          <a:p>
            <a:r>
              <a:rPr lang="en-US" dirty="0"/>
              <a:t>Change Blindness</a:t>
            </a:r>
          </a:p>
        </p:txBody>
      </p:sp>
    </p:spTree>
    <p:extLst>
      <p:ext uri="{BB962C8B-B14F-4D97-AF65-F5344CB8AC3E}">
        <p14:creationId xmlns:p14="http://schemas.microsoft.com/office/powerpoint/2010/main" val="3827157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80BACD-967A-BF42-A711-50A4CA14243D}"/>
              </a:ext>
            </a:extLst>
          </p:cNvPr>
          <p:cNvSpPr>
            <a:spLocks noGrp="1"/>
          </p:cNvSpPr>
          <p:nvPr>
            <p:ph idx="1"/>
          </p:nvPr>
        </p:nvSpPr>
        <p:spPr/>
        <p:txBody>
          <a:bodyPr/>
          <a:lstStyle/>
          <a:p>
            <a:r>
              <a:rPr lang="en-US" dirty="0"/>
              <a:t>in some UX designs, a new element may appear on the screen as a result of user action </a:t>
            </a:r>
          </a:p>
          <a:p>
            <a:r>
              <a:rPr lang="en-US" dirty="0"/>
              <a:t>in many cases, the user will demonstrate change blindness (and will not perceive the new element)</a:t>
            </a:r>
          </a:p>
        </p:txBody>
      </p:sp>
      <p:sp>
        <p:nvSpPr>
          <p:cNvPr id="3" name="Slide Number Placeholder 2">
            <a:extLst>
              <a:ext uri="{FF2B5EF4-FFF2-40B4-BE49-F238E27FC236}">
                <a16:creationId xmlns:a16="http://schemas.microsoft.com/office/drawing/2014/main" id="{E96E5494-35F1-454D-B00A-4B1416E345C5}"/>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26</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D8A2F14C-AD61-9B40-BDE4-DD8477D52EBD}"/>
              </a:ext>
            </a:extLst>
          </p:cNvPr>
          <p:cNvSpPr>
            <a:spLocks noGrp="1"/>
          </p:cNvSpPr>
          <p:nvPr>
            <p:ph type="title"/>
          </p:nvPr>
        </p:nvSpPr>
        <p:spPr/>
        <p:txBody>
          <a:bodyPr/>
          <a:lstStyle/>
          <a:p>
            <a:r>
              <a:rPr lang="en-US" dirty="0"/>
              <a:t>Change blindness and UX design</a:t>
            </a:r>
          </a:p>
        </p:txBody>
      </p:sp>
    </p:spTree>
    <p:extLst>
      <p:ext uri="{BB962C8B-B14F-4D97-AF65-F5344CB8AC3E}">
        <p14:creationId xmlns:p14="http://schemas.microsoft.com/office/powerpoint/2010/main" val="3158623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80BACD-967A-BF42-A711-50A4CA14243D}"/>
              </a:ext>
            </a:extLst>
          </p:cNvPr>
          <p:cNvSpPr>
            <a:spLocks noGrp="1"/>
          </p:cNvSpPr>
          <p:nvPr>
            <p:ph idx="1"/>
          </p:nvPr>
        </p:nvSpPr>
        <p:spPr/>
        <p:txBody>
          <a:bodyPr/>
          <a:lstStyle/>
          <a:p>
            <a:r>
              <a:rPr lang="en-US" dirty="0"/>
              <a:t>To illustrate, we can refer to two examples </a:t>
            </a:r>
          </a:p>
          <a:p>
            <a:r>
              <a:rPr lang="en-US" sz="1600" dirty="0"/>
              <a:t>examples from </a:t>
            </a:r>
            <a:r>
              <a:rPr lang="en-US" sz="1600" dirty="0">
                <a:hlinkClick r:id="rId2"/>
              </a:rPr>
              <a:t>https://www.nngroup.com/articles/change-blindness-definition</a:t>
            </a:r>
            <a:endParaRPr lang="en-US" sz="1600" dirty="0"/>
          </a:p>
          <a:p>
            <a:r>
              <a:rPr lang="en-US" dirty="0"/>
              <a:t>on the next screen, there will be two interfaces</a:t>
            </a:r>
          </a:p>
          <a:p>
            <a:r>
              <a:rPr lang="en-US" dirty="0"/>
              <a:t>both of them are mobile sites for </a:t>
            </a:r>
            <a:r>
              <a:rPr lang="en-US" dirty="0" err="1"/>
              <a:t>newpapers</a:t>
            </a:r>
            <a:endParaRPr lang="en-US" dirty="0"/>
          </a:p>
          <a:p>
            <a:r>
              <a:rPr lang="en-US" dirty="0"/>
              <a:t>each one has some degree of change blindness (significant, medium)</a:t>
            </a:r>
          </a:p>
          <a:p>
            <a:pPr marL="414000" lvl="1" indent="0">
              <a:buNone/>
            </a:pPr>
            <a:endParaRPr lang="en-US" dirty="0"/>
          </a:p>
        </p:txBody>
      </p:sp>
      <p:sp>
        <p:nvSpPr>
          <p:cNvPr id="3" name="Slide Number Placeholder 2">
            <a:extLst>
              <a:ext uri="{FF2B5EF4-FFF2-40B4-BE49-F238E27FC236}">
                <a16:creationId xmlns:a16="http://schemas.microsoft.com/office/drawing/2014/main" id="{E96E5494-35F1-454D-B00A-4B1416E345C5}"/>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27</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D8A2F14C-AD61-9B40-BDE4-DD8477D52EBD}"/>
              </a:ext>
            </a:extLst>
          </p:cNvPr>
          <p:cNvSpPr>
            <a:spLocks noGrp="1"/>
          </p:cNvSpPr>
          <p:nvPr>
            <p:ph type="title"/>
          </p:nvPr>
        </p:nvSpPr>
        <p:spPr/>
        <p:txBody>
          <a:bodyPr/>
          <a:lstStyle/>
          <a:p>
            <a:r>
              <a:rPr lang="en-US" dirty="0"/>
              <a:t>Example of Change blindness in UX design</a:t>
            </a:r>
          </a:p>
        </p:txBody>
      </p:sp>
    </p:spTree>
    <p:extLst>
      <p:ext uri="{BB962C8B-B14F-4D97-AF65-F5344CB8AC3E}">
        <p14:creationId xmlns:p14="http://schemas.microsoft.com/office/powerpoint/2010/main" val="1839452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6758E-6BD7-2F47-835A-6B96C630CDE8}"/>
              </a:ext>
            </a:extLst>
          </p:cNvPr>
          <p:cNvSpPr>
            <a:spLocks noGrp="1"/>
          </p:cNvSpPr>
          <p:nvPr>
            <p:ph idx="1"/>
          </p:nvPr>
        </p:nvSpPr>
        <p:spPr>
          <a:xfrm>
            <a:off x="1160199" y="2048911"/>
            <a:ext cx="7351411" cy="4809089"/>
          </a:xfrm>
        </p:spPr>
        <p:txBody>
          <a:bodyPr/>
          <a:lstStyle/>
          <a:p>
            <a:r>
              <a:rPr lang="en-US" dirty="0"/>
              <a:t>this example require demonstration of dynamic </a:t>
            </a:r>
            <a:r>
              <a:rPr lang="en-US" dirty="0" err="1"/>
              <a:t>behaviours</a:t>
            </a:r>
            <a:endParaRPr lang="en-US" dirty="0"/>
          </a:p>
          <a:p>
            <a:r>
              <a:rPr lang="en-US" dirty="0"/>
              <a:t>the mobile site will be shown, with multiple scroll-up and scroll-down gestures shown in sequence</a:t>
            </a:r>
          </a:p>
          <a:p>
            <a:r>
              <a:rPr lang="en-US" dirty="0"/>
              <a:t>watch for the change blindness - Did you notice it?</a:t>
            </a:r>
          </a:p>
          <a:p>
            <a:pPr marL="0" indent="0">
              <a:buNone/>
            </a:pPr>
            <a:endParaRPr lang="en-US" dirty="0"/>
          </a:p>
          <a:p>
            <a:r>
              <a:rPr lang="en-US" dirty="0"/>
              <a:t>for the example from the New York Times mobile site</a:t>
            </a:r>
          </a:p>
          <a:p>
            <a:pPr lvl="1"/>
            <a:r>
              <a:rPr lang="en-US" dirty="0">
                <a:hlinkClick r:id="rId2"/>
              </a:rPr>
              <a:t>https://media.nngroup.com/media/editor/2018/05/17/nytimes.gif</a:t>
            </a:r>
            <a:r>
              <a:rPr lang="en-US" dirty="0"/>
              <a:t> </a:t>
            </a:r>
          </a:p>
        </p:txBody>
      </p:sp>
      <p:sp>
        <p:nvSpPr>
          <p:cNvPr id="3" name="Slide Number Placeholder 2">
            <a:extLst>
              <a:ext uri="{FF2B5EF4-FFF2-40B4-BE49-F238E27FC236}">
                <a16:creationId xmlns:a16="http://schemas.microsoft.com/office/drawing/2014/main" id="{DAC9C910-5519-244C-A635-E14BC1863D8B}"/>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28</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FF7E6B72-24ED-9441-88C8-9F37E6F8903C}"/>
              </a:ext>
            </a:extLst>
          </p:cNvPr>
          <p:cNvSpPr>
            <a:spLocks noGrp="1"/>
          </p:cNvSpPr>
          <p:nvPr>
            <p:ph type="title"/>
          </p:nvPr>
        </p:nvSpPr>
        <p:spPr/>
        <p:txBody>
          <a:bodyPr/>
          <a:lstStyle/>
          <a:p>
            <a:r>
              <a:rPr lang="en-US" dirty="0"/>
              <a:t>Example #1: New York Times mobile site</a:t>
            </a:r>
            <a:br>
              <a:rPr lang="en-US" dirty="0"/>
            </a:br>
            <a:endParaRPr lang="en-US" dirty="0"/>
          </a:p>
        </p:txBody>
      </p:sp>
    </p:spTree>
    <p:extLst>
      <p:ext uri="{BB962C8B-B14F-4D97-AF65-F5344CB8AC3E}">
        <p14:creationId xmlns:p14="http://schemas.microsoft.com/office/powerpoint/2010/main" val="2382477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6758E-6BD7-2F47-835A-6B96C630CDE8}"/>
              </a:ext>
            </a:extLst>
          </p:cNvPr>
          <p:cNvSpPr>
            <a:spLocks noGrp="1"/>
          </p:cNvSpPr>
          <p:nvPr>
            <p:ph idx="1"/>
          </p:nvPr>
        </p:nvSpPr>
        <p:spPr>
          <a:xfrm>
            <a:off x="1160199" y="2048911"/>
            <a:ext cx="7351411" cy="4809089"/>
          </a:xfrm>
        </p:spPr>
        <p:txBody>
          <a:bodyPr/>
          <a:lstStyle/>
          <a:p>
            <a:r>
              <a:rPr lang="en-US" dirty="0"/>
              <a:t>this example require demonstration of dynamic </a:t>
            </a:r>
            <a:r>
              <a:rPr lang="en-US" dirty="0" err="1"/>
              <a:t>behaviours</a:t>
            </a:r>
            <a:endParaRPr lang="en-US" dirty="0"/>
          </a:p>
          <a:p>
            <a:r>
              <a:rPr lang="en-US" dirty="0"/>
              <a:t>the mobile site will be shown, with multiple scroll-up and scroll-down gestures shown in sequence</a:t>
            </a:r>
          </a:p>
          <a:p>
            <a:r>
              <a:rPr lang="en-US" dirty="0"/>
              <a:t>watch for the change blindness - Did you notice it?</a:t>
            </a:r>
            <a:br>
              <a:rPr lang="en-US" dirty="0"/>
            </a:br>
            <a:br>
              <a:rPr lang="en-US" dirty="0"/>
            </a:br>
            <a:endParaRPr lang="en-US" dirty="0"/>
          </a:p>
          <a:p>
            <a:r>
              <a:rPr lang="en-US" dirty="0"/>
              <a:t>for the example from the Chicago Tribute mobile site </a:t>
            </a:r>
          </a:p>
          <a:p>
            <a:pPr lvl="1"/>
            <a:r>
              <a:rPr lang="en-US" dirty="0">
                <a:hlinkClick r:id="rId2"/>
              </a:rPr>
              <a:t>https://media.nngroup.com/media/editor/2018/05/17/chicago-tr.gif</a:t>
            </a:r>
            <a:endParaRPr lang="en-US" dirty="0"/>
          </a:p>
        </p:txBody>
      </p:sp>
      <p:sp>
        <p:nvSpPr>
          <p:cNvPr id="3" name="Slide Number Placeholder 2">
            <a:extLst>
              <a:ext uri="{FF2B5EF4-FFF2-40B4-BE49-F238E27FC236}">
                <a16:creationId xmlns:a16="http://schemas.microsoft.com/office/drawing/2014/main" id="{DAC9C910-5519-244C-A635-E14BC1863D8B}"/>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29</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FF7E6B72-24ED-9441-88C8-9F37E6F8903C}"/>
              </a:ext>
            </a:extLst>
          </p:cNvPr>
          <p:cNvSpPr>
            <a:spLocks noGrp="1"/>
          </p:cNvSpPr>
          <p:nvPr>
            <p:ph type="title"/>
          </p:nvPr>
        </p:nvSpPr>
        <p:spPr/>
        <p:txBody>
          <a:bodyPr/>
          <a:lstStyle/>
          <a:p>
            <a:r>
              <a:rPr lang="en-US" dirty="0"/>
              <a:t>Example #2: Chicago Tribute mobile site </a:t>
            </a:r>
            <a:br>
              <a:rPr lang="en-US" dirty="0"/>
            </a:br>
            <a:br>
              <a:rPr lang="en-US" dirty="0"/>
            </a:br>
            <a:endParaRPr lang="en-US" dirty="0"/>
          </a:p>
        </p:txBody>
      </p:sp>
    </p:spTree>
    <p:extLst>
      <p:ext uri="{BB962C8B-B14F-4D97-AF65-F5344CB8AC3E}">
        <p14:creationId xmlns:p14="http://schemas.microsoft.com/office/powerpoint/2010/main" val="26965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599A9D-C5C7-6541-A0F5-ED39A6DFD7A4}"/>
              </a:ext>
            </a:extLst>
          </p:cNvPr>
          <p:cNvSpPr>
            <a:spLocks noGrp="1"/>
          </p:cNvSpPr>
          <p:nvPr>
            <p:ph idx="1"/>
          </p:nvPr>
        </p:nvSpPr>
        <p:spPr/>
        <p:txBody>
          <a:bodyPr/>
          <a:lstStyle/>
          <a:p>
            <a:pPr marL="0" indent="0">
              <a:buNone/>
            </a:pPr>
            <a:r>
              <a:rPr lang="en-US" dirty="0"/>
              <a:t>This resource pack assumes that you are already familiar with:</a:t>
            </a:r>
          </a:p>
          <a:p>
            <a:r>
              <a:rPr lang="en-US" dirty="0"/>
              <a:t>R-Humans-III (and all previous)</a:t>
            </a:r>
          </a:p>
          <a:p>
            <a:r>
              <a:rPr lang="en-US" dirty="0"/>
              <a:t>R-Design-VII (and all previous)</a:t>
            </a:r>
          </a:p>
          <a:p>
            <a:r>
              <a:rPr lang="en-CA" dirty="0"/>
              <a:t>R-Interaction-III </a:t>
            </a:r>
            <a:r>
              <a:rPr lang="en-US" dirty="0"/>
              <a:t>(and all previous)</a:t>
            </a:r>
          </a:p>
          <a:p>
            <a:r>
              <a:rPr lang="en-US" dirty="0"/>
              <a:t>R-</a:t>
            </a:r>
            <a:r>
              <a:rPr lang="en-US" dirty="0" err="1"/>
              <a:t>Technosocial</a:t>
            </a:r>
            <a:r>
              <a:rPr lang="en-US" dirty="0"/>
              <a:t>-I, R-Knowledge-I</a:t>
            </a:r>
          </a:p>
          <a:p>
            <a:pPr marL="0" indent="0">
              <a:buNone/>
            </a:pPr>
            <a:br>
              <a:rPr lang="en-CA" dirty="0"/>
            </a:br>
            <a:endParaRPr lang="en-US" dirty="0"/>
          </a:p>
        </p:txBody>
      </p:sp>
      <p:sp>
        <p:nvSpPr>
          <p:cNvPr id="3" name="Slide Number Placeholder 2">
            <a:extLst>
              <a:ext uri="{FF2B5EF4-FFF2-40B4-BE49-F238E27FC236}">
                <a16:creationId xmlns:a16="http://schemas.microsoft.com/office/drawing/2014/main" id="{6878A4A9-5C93-D340-9550-3C1540D27C14}"/>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471C8BA1-E507-6A4F-8602-1320FE730355}"/>
              </a:ext>
            </a:extLst>
          </p:cNvPr>
          <p:cNvSpPr>
            <a:spLocks noGrp="1"/>
          </p:cNvSpPr>
          <p:nvPr>
            <p:ph type="title"/>
          </p:nvPr>
        </p:nvSpPr>
        <p:spPr/>
        <p:txBody>
          <a:bodyPr/>
          <a:lstStyle/>
          <a:p>
            <a:r>
              <a:rPr lang="en-US" dirty="0"/>
              <a:t>Dependencies</a:t>
            </a:r>
          </a:p>
        </p:txBody>
      </p:sp>
    </p:spTree>
    <p:extLst>
      <p:ext uri="{BB962C8B-B14F-4D97-AF65-F5344CB8AC3E}">
        <p14:creationId xmlns:p14="http://schemas.microsoft.com/office/powerpoint/2010/main" val="3136646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6758E-6BD7-2F47-835A-6B96C630CDE8}"/>
              </a:ext>
            </a:extLst>
          </p:cNvPr>
          <p:cNvSpPr>
            <a:spLocks noGrp="1"/>
          </p:cNvSpPr>
          <p:nvPr>
            <p:ph idx="1"/>
          </p:nvPr>
        </p:nvSpPr>
        <p:spPr>
          <a:xfrm>
            <a:off x="1160199" y="2048911"/>
            <a:ext cx="7351411" cy="4809089"/>
          </a:xfrm>
        </p:spPr>
        <p:txBody>
          <a:bodyPr/>
          <a:lstStyle/>
          <a:p>
            <a:r>
              <a:rPr lang="en-US" dirty="0"/>
              <a:t>Did you notice the change blindness?</a:t>
            </a:r>
          </a:p>
          <a:p>
            <a:endParaRPr lang="en-US" dirty="0"/>
          </a:p>
          <a:p>
            <a:r>
              <a:rPr lang="en-US" dirty="0"/>
              <a:t>each one has some degree of change blindness (significant, medium)</a:t>
            </a:r>
          </a:p>
          <a:p>
            <a:pPr lvl="1"/>
            <a:endParaRPr lang="en-US" dirty="0"/>
          </a:p>
          <a:p>
            <a:pPr lvl="1"/>
            <a:r>
              <a:rPr lang="en-US" dirty="0"/>
              <a:t>for the New York Times mobile site -&gt; significant change blindness</a:t>
            </a:r>
          </a:p>
          <a:p>
            <a:pPr lvl="1"/>
            <a:r>
              <a:rPr lang="en-US" dirty="0"/>
              <a:t>for the Chicago Tribute mobile site -&gt; smaller change blindness effect</a:t>
            </a:r>
          </a:p>
          <a:p>
            <a:pPr lvl="1"/>
            <a:endParaRPr lang="en-US" dirty="0"/>
          </a:p>
          <a:p>
            <a:endParaRPr lang="en-US" dirty="0"/>
          </a:p>
        </p:txBody>
      </p:sp>
      <p:sp>
        <p:nvSpPr>
          <p:cNvPr id="3" name="Slide Number Placeholder 2">
            <a:extLst>
              <a:ext uri="{FF2B5EF4-FFF2-40B4-BE49-F238E27FC236}">
                <a16:creationId xmlns:a16="http://schemas.microsoft.com/office/drawing/2014/main" id="{DAC9C910-5519-244C-A635-E14BC1863D8B}"/>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30</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FF7E6B72-24ED-9441-88C8-9F37E6F8903C}"/>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861699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847C-53A5-214F-B2A9-D023B004C1AC}"/>
              </a:ext>
            </a:extLst>
          </p:cNvPr>
          <p:cNvSpPr>
            <a:spLocks noGrp="1"/>
          </p:cNvSpPr>
          <p:nvPr>
            <p:ph idx="1"/>
          </p:nvPr>
        </p:nvSpPr>
        <p:spPr/>
        <p:txBody>
          <a:bodyPr/>
          <a:lstStyle/>
          <a:p>
            <a:endParaRPr lang="en-US" dirty="0"/>
          </a:p>
          <a:p>
            <a:pPr marL="0" indent="0">
              <a:buNone/>
            </a:pPr>
            <a:endParaRPr lang="en-US" dirty="0">
              <a:solidFill>
                <a:schemeClr val="accent2">
                  <a:lumMod val="75000"/>
                  <a:lumOff val="25000"/>
                </a:schemeClr>
              </a:solidFill>
            </a:endParaRPr>
          </a:p>
          <a:p>
            <a:pPr marL="0" indent="0">
              <a:buNone/>
            </a:pPr>
            <a:r>
              <a:rPr lang="en-US" dirty="0">
                <a:solidFill>
                  <a:schemeClr val="accent2">
                    <a:lumMod val="75000"/>
                    <a:lumOff val="25000"/>
                  </a:schemeClr>
                </a:solidFill>
              </a:rPr>
              <a:t>6. </a:t>
            </a:r>
            <a:r>
              <a:rPr lang="en-CA" dirty="0"/>
              <a:t>What is divided attention? And why are these relevant to UX design?</a:t>
            </a:r>
            <a:endParaRPr lang="en-US" dirty="0"/>
          </a:p>
          <a:p>
            <a:pPr marL="0" indent="0">
              <a:buNone/>
            </a:pPr>
            <a:endParaRPr lang="en-CA" dirty="0"/>
          </a:p>
          <a:p>
            <a:endParaRPr lang="en-US" dirty="0"/>
          </a:p>
          <a:p>
            <a:endParaRPr lang="en-US" dirty="0"/>
          </a:p>
        </p:txBody>
      </p:sp>
      <p:sp>
        <p:nvSpPr>
          <p:cNvPr id="3" name="Slide Number Placeholder 2">
            <a:extLst>
              <a:ext uri="{FF2B5EF4-FFF2-40B4-BE49-F238E27FC236}">
                <a16:creationId xmlns:a16="http://schemas.microsoft.com/office/drawing/2014/main" id="{7E1C79C3-720E-2E44-A27F-368F247E085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31</a:t>
            </a:fld>
            <a:endParaRPr lang="en-US">
              <a:solidFill>
                <a:srgbClr val="AAAAAA"/>
              </a:solidFill>
              <a:ea typeface="Calibri"/>
              <a:sym typeface="Calibri"/>
            </a:endParaRPr>
          </a:p>
        </p:txBody>
      </p:sp>
      <p:sp>
        <p:nvSpPr>
          <p:cNvPr id="4" name="Title 3">
            <a:extLst>
              <a:ext uri="{FF2B5EF4-FFF2-40B4-BE49-F238E27FC236}">
                <a16:creationId xmlns:a16="http://schemas.microsoft.com/office/drawing/2014/main" id="{BC6BCD9F-A3E4-9949-86EC-53D2D88D97F3}"/>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3713435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A20CA9-616F-914A-A330-3F59098EDE14}"/>
              </a:ext>
            </a:extLst>
          </p:cNvPr>
          <p:cNvSpPr>
            <a:spLocks noGrp="1"/>
          </p:cNvSpPr>
          <p:nvPr>
            <p:ph idx="1"/>
          </p:nvPr>
        </p:nvSpPr>
        <p:spPr/>
        <p:txBody>
          <a:bodyPr/>
          <a:lstStyle/>
          <a:p>
            <a:r>
              <a:rPr lang="en-US" dirty="0"/>
              <a:t>the use of many interactive systems requires divided attention by users</a:t>
            </a:r>
          </a:p>
          <a:p>
            <a:pPr lvl="1"/>
            <a:r>
              <a:rPr lang="en-US" dirty="0"/>
              <a:t>divided attention can be achieved with practice</a:t>
            </a:r>
          </a:p>
          <a:p>
            <a:pPr lvl="1"/>
            <a:r>
              <a:rPr lang="en-US" dirty="0"/>
              <a:t>distraction can be modelled</a:t>
            </a:r>
          </a:p>
          <a:p>
            <a:endParaRPr lang="en-US" dirty="0"/>
          </a:p>
        </p:txBody>
      </p:sp>
      <p:sp>
        <p:nvSpPr>
          <p:cNvPr id="3" name="Slide Number Placeholder 2">
            <a:extLst>
              <a:ext uri="{FF2B5EF4-FFF2-40B4-BE49-F238E27FC236}">
                <a16:creationId xmlns:a16="http://schemas.microsoft.com/office/drawing/2014/main" id="{3B14CBE8-FD54-9947-9831-7FC7A51FC490}"/>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32</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6AD0E516-2D56-0247-8286-5563353D97C9}"/>
              </a:ext>
            </a:extLst>
          </p:cNvPr>
          <p:cNvSpPr>
            <a:spLocks noGrp="1"/>
          </p:cNvSpPr>
          <p:nvPr>
            <p:ph type="title"/>
          </p:nvPr>
        </p:nvSpPr>
        <p:spPr/>
        <p:txBody>
          <a:bodyPr/>
          <a:lstStyle/>
          <a:p>
            <a:r>
              <a:rPr lang="en-US" dirty="0"/>
              <a:t>Relevance of Attention to UX Design</a:t>
            </a:r>
          </a:p>
        </p:txBody>
      </p:sp>
    </p:spTree>
    <p:extLst>
      <p:ext uri="{BB962C8B-B14F-4D97-AF65-F5344CB8AC3E}">
        <p14:creationId xmlns:p14="http://schemas.microsoft.com/office/powerpoint/2010/main" val="20283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7EFE16-CDF4-4B41-9FCB-1275615C02AF}"/>
              </a:ext>
            </a:extLst>
          </p:cNvPr>
          <p:cNvSpPr>
            <a:spLocks noGrp="1"/>
          </p:cNvSpPr>
          <p:nvPr>
            <p:ph idx="1"/>
          </p:nvPr>
        </p:nvSpPr>
        <p:spPr/>
        <p:txBody>
          <a:bodyPr/>
          <a:lstStyle/>
          <a:p>
            <a:r>
              <a:rPr lang="en-US" dirty="0"/>
              <a:t>divided attention refers to the distribution of attention among two or more tasks</a:t>
            </a:r>
          </a:p>
          <a:p>
            <a:r>
              <a:rPr lang="en-US" b="1" dirty="0"/>
              <a:t>automatic processing</a:t>
            </a:r>
            <a:r>
              <a:rPr lang="en-US" dirty="0"/>
              <a:t> is a type of processing that occurs without intention and at a cost of only some of a person’s cognitive resources</a:t>
            </a:r>
          </a:p>
          <a:p>
            <a:r>
              <a:rPr lang="en-US" b="1" dirty="0"/>
              <a:t>controlled processing</a:t>
            </a:r>
            <a:r>
              <a:rPr lang="en-US" dirty="0"/>
              <a:t> is the type of processing that requires close attention</a:t>
            </a:r>
          </a:p>
          <a:p>
            <a:r>
              <a:rPr lang="en-US" dirty="0"/>
              <a:t>Divided attention can be achieved with practice, if many trials of practice can result in </a:t>
            </a:r>
            <a:r>
              <a:rPr lang="en-US" b="1" dirty="0"/>
              <a:t>automatic processing</a:t>
            </a:r>
          </a:p>
          <a:p>
            <a:r>
              <a:rPr lang="en-CA" dirty="0"/>
              <a:t>Divided attention becomes difficult; instead controlled processing is required when the task is difficult</a:t>
            </a:r>
          </a:p>
        </p:txBody>
      </p:sp>
      <p:sp>
        <p:nvSpPr>
          <p:cNvPr id="3" name="Slide Number Placeholder 2">
            <a:extLst>
              <a:ext uri="{FF2B5EF4-FFF2-40B4-BE49-F238E27FC236}">
                <a16:creationId xmlns:a16="http://schemas.microsoft.com/office/drawing/2014/main" id="{2711C5E3-9F78-2D4D-80AA-9EDDBEBE04D0}"/>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33</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D41C5717-4C88-A641-A1EA-2C159B25430C}"/>
              </a:ext>
            </a:extLst>
          </p:cNvPr>
          <p:cNvSpPr>
            <a:spLocks noGrp="1"/>
          </p:cNvSpPr>
          <p:nvPr>
            <p:ph type="title"/>
          </p:nvPr>
        </p:nvSpPr>
        <p:spPr/>
        <p:txBody>
          <a:bodyPr/>
          <a:lstStyle/>
          <a:p>
            <a:r>
              <a:rPr lang="en-US" dirty="0"/>
              <a:t>Divided Attention</a:t>
            </a:r>
          </a:p>
        </p:txBody>
      </p:sp>
    </p:spTree>
    <p:extLst>
      <p:ext uri="{BB962C8B-B14F-4D97-AF65-F5344CB8AC3E}">
        <p14:creationId xmlns:p14="http://schemas.microsoft.com/office/powerpoint/2010/main" val="3898331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7EFE16-CDF4-4B41-9FCB-1275615C02AF}"/>
              </a:ext>
            </a:extLst>
          </p:cNvPr>
          <p:cNvSpPr>
            <a:spLocks noGrp="1"/>
          </p:cNvSpPr>
          <p:nvPr>
            <p:ph idx="1"/>
          </p:nvPr>
        </p:nvSpPr>
        <p:spPr/>
        <p:txBody>
          <a:bodyPr/>
          <a:lstStyle/>
          <a:p>
            <a:pPr marL="0" indent="0">
              <a:buNone/>
            </a:pPr>
            <a:r>
              <a:rPr lang="en-US" dirty="0"/>
              <a:t>[Goldstein, 2011]:</a:t>
            </a:r>
            <a:endParaRPr lang="en-CA" dirty="0"/>
          </a:p>
          <a:p>
            <a:r>
              <a:rPr lang="en-CA" dirty="0"/>
              <a:t>it may be easy to drive and talk at the same time if traffic is light on a familiar road. </a:t>
            </a:r>
          </a:p>
          <a:p>
            <a:r>
              <a:rPr lang="en-CA" dirty="0"/>
              <a:t>it may be difficult to drive and talk at the same time if traffic increases, flashing “Construction Ahead” signs appear, and the road suddenly becomes rutted</a:t>
            </a:r>
          </a:p>
          <a:p>
            <a:pPr lvl="1"/>
            <a:r>
              <a:rPr lang="en-CA" dirty="0"/>
              <a:t>you might have to stop your conversation to devote all of your cognitive resources to driving</a:t>
            </a:r>
          </a:p>
          <a:p>
            <a:endParaRPr lang="en-US" dirty="0"/>
          </a:p>
        </p:txBody>
      </p:sp>
      <p:sp>
        <p:nvSpPr>
          <p:cNvPr id="3" name="Slide Number Placeholder 2">
            <a:extLst>
              <a:ext uri="{FF2B5EF4-FFF2-40B4-BE49-F238E27FC236}">
                <a16:creationId xmlns:a16="http://schemas.microsoft.com/office/drawing/2014/main" id="{2711C5E3-9F78-2D4D-80AA-9EDDBEBE04D0}"/>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34</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D41C5717-4C88-A641-A1EA-2C159B25430C}"/>
              </a:ext>
            </a:extLst>
          </p:cNvPr>
          <p:cNvSpPr>
            <a:spLocks noGrp="1"/>
          </p:cNvSpPr>
          <p:nvPr>
            <p:ph type="title"/>
          </p:nvPr>
        </p:nvSpPr>
        <p:spPr/>
        <p:txBody>
          <a:bodyPr/>
          <a:lstStyle/>
          <a:p>
            <a:r>
              <a:rPr lang="en-US" dirty="0"/>
              <a:t>Driving Example</a:t>
            </a:r>
          </a:p>
        </p:txBody>
      </p:sp>
    </p:spTree>
    <p:extLst>
      <p:ext uri="{BB962C8B-B14F-4D97-AF65-F5344CB8AC3E}">
        <p14:creationId xmlns:p14="http://schemas.microsoft.com/office/powerpoint/2010/main" val="1959586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b="1" dirty="0"/>
          </a:p>
          <a:p>
            <a:pPr marL="0" indent="0">
              <a:buNone/>
            </a:pPr>
            <a:endParaRPr lang="en-US" dirty="0"/>
          </a:p>
          <a:p>
            <a:pPr marL="0" indent="0">
              <a:buNone/>
            </a:pPr>
            <a:r>
              <a:rPr lang="en-US" dirty="0"/>
              <a:t>Q: when we perform multiple tasks, what is the impact, if any on the task outcomes?</a:t>
            </a:r>
          </a:p>
          <a:p>
            <a:pPr marL="0" indent="0">
              <a:buNone/>
            </a:pPr>
            <a:r>
              <a:rPr lang="en-US" i="1" dirty="0"/>
              <a:t>are you better off doing one thing at a time in sequence?</a:t>
            </a:r>
          </a:p>
        </p:txBody>
      </p:sp>
      <p:sp>
        <p:nvSpPr>
          <p:cNvPr id="3" name="Slide Number Placeholder 2"/>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35</a:t>
            </a:fld>
            <a:endParaRPr lang="en-US" dirty="0">
              <a:solidFill>
                <a:srgbClr val="AAAAAA"/>
              </a:solidFill>
              <a:ea typeface="Calibri"/>
              <a:sym typeface="Calibri"/>
            </a:endParaRPr>
          </a:p>
        </p:txBody>
      </p:sp>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1297797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There has been much research on the effects of multitasking on memory and attention </a:t>
            </a:r>
            <a:r>
              <a:rPr lang="de-DE" dirty="0"/>
              <a:t>(Burgess, 2015).</a:t>
            </a:r>
            <a:endParaRPr lang="en-US" b="1" dirty="0"/>
          </a:p>
          <a:p>
            <a:r>
              <a:rPr lang="en-US" dirty="0"/>
              <a:t> The general findings are</a:t>
            </a:r>
          </a:p>
          <a:p>
            <a:pPr lvl="1"/>
            <a:r>
              <a:rPr lang="en-US" dirty="0"/>
              <a:t>it depends on the nature of the tasks and how much attention each demands</a:t>
            </a:r>
          </a:p>
          <a:p>
            <a:pPr lvl="1"/>
            <a:r>
              <a:rPr lang="en-US" dirty="0"/>
              <a:t>it depends on the individual</a:t>
            </a:r>
          </a:p>
          <a:p>
            <a:pPr lvl="2"/>
            <a:r>
              <a:rPr lang="en-US" dirty="0"/>
              <a:t>degree to which a person is </a:t>
            </a:r>
            <a:r>
              <a:rPr lang="en-US" dirty="0" err="1"/>
              <a:t>distractable</a:t>
            </a:r>
            <a:endParaRPr lang="en-US" dirty="0"/>
          </a:p>
        </p:txBody>
      </p:sp>
      <p:sp>
        <p:nvSpPr>
          <p:cNvPr id="3" name="Slide Number Placeholder 2"/>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36</a:t>
            </a:fld>
            <a:endParaRPr lang="en-US" dirty="0">
              <a:solidFill>
                <a:srgbClr val="AAAAAA"/>
              </a:solidFill>
              <a:ea typeface="Calibri"/>
              <a:sym typeface="Calibri"/>
            </a:endParaRPr>
          </a:p>
        </p:txBody>
      </p:sp>
      <p:sp>
        <p:nvSpPr>
          <p:cNvPr id="4" name="Title 3"/>
          <p:cNvSpPr>
            <a:spLocks noGrp="1"/>
          </p:cNvSpPr>
          <p:nvPr>
            <p:ph type="title"/>
          </p:nvPr>
        </p:nvSpPr>
        <p:spPr/>
        <p:txBody>
          <a:bodyPr/>
          <a:lstStyle/>
          <a:p>
            <a:r>
              <a:rPr lang="en-US" dirty="0"/>
              <a:t>Multitasking</a:t>
            </a:r>
          </a:p>
        </p:txBody>
      </p:sp>
    </p:spTree>
    <p:extLst>
      <p:ext uri="{BB962C8B-B14F-4D97-AF65-F5344CB8AC3E}">
        <p14:creationId xmlns:p14="http://schemas.microsoft.com/office/powerpoint/2010/main" val="2982466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8EE9D5-812E-8047-9617-CEDBE8195FE5}"/>
              </a:ext>
            </a:extLst>
          </p:cNvPr>
          <p:cNvSpPr>
            <a:spLocks noGrp="1"/>
          </p:cNvSpPr>
          <p:nvPr>
            <p:ph idx="1"/>
          </p:nvPr>
        </p:nvSpPr>
        <p:spPr/>
        <p:txBody>
          <a:bodyPr/>
          <a:lstStyle/>
          <a:p>
            <a:endParaRPr lang="en-US" dirty="0"/>
          </a:p>
          <a:p>
            <a:r>
              <a:rPr lang="en-US" dirty="0"/>
              <a:t>[Sharp et al, 2019]: the results of a series of experiments comparing heavy with light multitaskers showed that heavy media multitaskers were more prone to being distracted by the multiple streams of media they are viewing than those who infrequently multitask. </a:t>
            </a:r>
          </a:p>
          <a:p>
            <a:r>
              <a:rPr lang="en-US" dirty="0"/>
              <a:t>Infrequent multitaskers were found to be better at allocating their attention when faced with competing distractions (Ophir et al, 2009)</a:t>
            </a:r>
          </a:p>
        </p:txBody>
      </p:sp>
      <p:sp>
        <p:nvSpPr>
          <p:cNvPr id="3" name="Slide Number Placeholder 2">
            <a:extLst>
              <a:ext uri="{FF2B5EF4-FFF2-40B4-BE49-F238E27FC236}">
                <a16:creationId xmlns:a16="http://schemas.microsoft.com/office/drawing/2014/main" id="{2A864CC4-878D-1C46-9482-8E4F52F49EBC}"/>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37</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7093CDDB-08E0-7649-BA14-ACCE0843E978}"/>
              </a:ext>
            </a:extLst>
          </p:cNvPr>
          <p:cNvSpPr>
            <a:spLocks noGrp="1"/>
          </p:cNvSpPr>
          <p:nvPr>
            <p:ph type="title"/>
          </p:nvPr>
        </p:nvSpPr>
        <p:spPr>
          <a:xfrm>
            <a:off x="1160199" y="1241340"/>
            <a:ext cx="7453961" cy="807571"/>
          </a:xfrm>
        </p:spPr>
        <p:txBody>
          <a:bodyPr/>
          <a:lstStyle/>
          <a:p>
            <a:r>
              <a:rPr lang="en-US" dirty="0"/>
              <a:t>Are some people more distractable than others?</a:t>
            </a:r>
          </a:p>
        </p:txBody>
      </p:sp>
    </p:spTree>
    <p:extLst>
      <p:ext uri="{BB962C8B-B14F-4D97-AF65-F5344CB8AC3E}">
        <p14:creationId xmlns:p14="http://schemas.microsoft.com/office/powerpoint/2010/main" val="3066833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 study of completion rates of coursework found that students who were involved in instant messaging took up to 50 percent longer to read a passage from a textbook compared with those who did not instant message while reading (Bowman et al., 2010). </a:t>
            </a:r>
          </a:p>
          <a:p>
            <a:r>
              <a:rPr lang="en-US" dirty="0"/>
              <a:t>Multitasking can also result in people losing their train of thought, making errors, and needing to start over.</a:t>
            </a:r>
          </a:p>
          <a:p>
            <a:pPr marL="0" indent="0">
              <a:buNone/>
            </a:pPr>
            <a:endParaRPr lang="en-US" dirty="0"/>
          </a:p>
        </p:txBody>
      </p:sp>
      <p:sp>
        <p:nvSpPr>
          <p:cNvPr id="3" name="Slide Number Placeholder 2"/>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38</a:t>
            </a:fld>
            <a:endParaRPr lang="en-US" dirty="0">
              <a:solidFill>
                <a:srgbClr val="AAAAAA"/>
              </a:solidFill>
              <a:ea typeface="Calibri"/>
              <a:sym typeface="Calibri"/>
            </a:endParaRPr>
          </a:p>
        </p:txBody>
      </p:sp>
      <p:sp>
        <p:nvSpPr>
          <p:cNvPr id="4" name="Title 3"/>
          <p:cNvSpPr>
            <a:spLocks noGrp="1"/>
          </p:cNvSpPr>
          <p:nvPr>
            <p:ph type="title"/>
          </p:nvPr>
        </p:nvSpPr>
        <p:spPr>
          <a:xfrm>
            <a:off x="1160199" y="1241340"/>
            <a:ext cx="7283045" cy="807571"/>
          </a:xfrm>
        </p:spPr>
        <p:txBody>
          <a:bodyPr/>
          <a:lstStyle/>
          <a:p>
            <a:r>
              <a:rPr lang="en-US" dirty="0"/>
              <a:t>What does it mean to be good at multitasking?</a:t>
            </a:r>
          </a:p>
        </p:txBody>
      </p:sp>
    </p:spTree>
    <p:extLst>
      <p:ext uri="{BB962C8B-B14F-4D97-AF65-F5344CB8AC3E}">
        <p14:creationId xmlns:p14="http://schemas.microsoft.com/office/powerpoint/2010/main" val="343929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pPr marL="0" indent="0">
              <a:buNone/>
            </a:pPr>
            <a:r>
              <a:rPr lang="en-US" dirty="0"/>
              <a:t>when engaged in phone conversations (even hands free)</a:t>
            </a:r>
          </a:p>
          <a:p>
            <a:r>
              <a:rPr lang="en-US" dirty="0"/>
              <a:t>drivers’ reaction times are longer to external events (</a:t>
            </a:r>
            <a:r>
              <a:rPr lang="en-US" dirty="0" err="1"/>
              <a:t>Caird</a:t>
            </a:r>
            <a:r>
              <a:rPr lang="en-US" dirty="0"/>
              <a:t> et al., 2018). </a:t>
            </a:r>
          </a:p>
          <a:p>
            <a:r>
              <a:rPr lang="en-US" dirty="0"/>
              <a:t>drivers are much poorer at staying in their lane and maintaining the correct speed (</a:t>
            </a:r>
            <a:r>
              <a:rPr lang="en-US" dirty="0" err="1"/>
              <a:t>Stavrinos</a:t>
            </a:r>
            <a:r>
              <a:rPr lang="en-US" dirty="0"/>
              <a:t> et al., 2013)</a:t>
            </a:r>
          </a:p>
          <a:p>
            <a:r>
              <a:rPr lang="en-US" dirty="0"/>
              <a:t>talking requires processing resources that are otherwise needed to enable the driver to notice and react to what is in front of them on the road</a:t>
            </a:r>
          </a:p>
          <a:p>
            <a:r>
              <a:rPr lang="en-US" dirty="0"/>
              <a:t>the driving task received competition from the driver's visual imagery from the phone call </a:t>
            </a:r>
          </a:p>
          <a:p>
            <a:pPr lvl="1"/>
            <a:r>
              <a:rPr lang="en-US" dirty="0"/>
              <a:t>imagines what is being talked about, the facial expression of the person to whom they are speaking</a:t>
            </a:r>
          </a:p>
          <a:p>
            <a:pPr lvl="1"/>
            <a:r>
              <a:rPr lang="en-US" dirty="0"/>
              <a:t>conversational questions can trigger cognition</a:t>
            </a:r>
          </a:p>
          <a:p>
            <a:pPr lvl="2"/>
            <a:r>
              <a:rPr lang="en-US" dirty="0"/>
              <a:t>e.g.,  “Where did you leave the spare set of keys?” will caused the driver mentally to search for them in their home</a:t>
            </a:r>
          </a:p>
          <a:p>
            <a:endParaRPr lang="en-US" dirty="0"/>
          </a:p>
          <a:p>
            <a:endParaRPr lang="en-US" dirty="0"/>
          </a:p>
        </p:txBody>
      </p:sp>
      <p:sp>
        <p:nvSpPr>
          <p:cNvPr id="3" name="Slide Number Placeholder 2"/>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39</a:t>
            </a:fld>
            <a:endParaRPr lang="en-US" dirty="0">
              <a:solidFill>
                <a:srgbClr val="AAAAAA"/>
              </a:solidFill>
              <a:ea typeface="Calibri"/>
              <a:sym typeface="Calibri"/>
            </a:endParaRPr>
          </a:p>
        </p:txBody>
      </p:sp>
      <p:sp>
        <p:nvSpPr>
          <p:cNvPr id="5" name="Title 4"/>
          <p:cNvSpPr>
            <a:spLocks noGrp="1"/>
          </p:cNvSpPr>
          <p:nvPr>
            <p:ph type="title"/>
          </p:nvPr>
        </p:nvSpPr>
        <p:spPr/>
        <p:txBody>
          <a:bodyPr/>
          <a:lstStyle/>
          <a:p>
            <a:r>
              <a:rPr lang="en-US" dirty="0"/>
              <a:t>Driving and talking on the phone</a:t>
            </a:r>
          </a:p>
        </p:txBody>
      </p:sp>
    </p:spTree>
    <p:extLst>
      <p:ext uri="{BB962C8B-B14F-4D97-AF65-F5344CB8AC3E}">
        <p14:creationId xmlns:p14="http://schemas.microsoft.com/office/powerpoint/2010/main" val="5141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121F9C-E610-5444-9E2E-2391AF2FCE5E}"/>
              </a:ext>
            </a:extLst>
          </p:cNvPr>
          <p:cNvSpPr>
            <a:spLocks noGrp="1"/>
          </p:cNvSpPr>
          <p:nvPr>
            <p:ph idx="1"/>
          </p:nvPr>
        </p:nvSpPr>
        <p:spPr/>
        <p:txBody>
          <a:bodyPr/>
          <a:lstStyle/>
          <a:p>
            <a:pPr marL="457200" lvl="0" indent="-457200">
              <a:buFont typeface="+mj-lt"/>
              <a:buAutoNum type="arabicPeriod"/>
            </a:pPr>
            <a:r>
              <a:rPr lang="en-CA" dirty="0"/>
              <a:t>How are Gestalt principles applied to visual perception in UX design?</a:t>
            </a:r>
            <a:br>
              <a:rPr lang="en-CA" dirty="0"/>
            </a:br>
            <a:r>
              <a:rPr lang="en-US" dirty="0">
                <a:solidFill>
                  <a:schemeClr val="accent2">
                    <a:lumMod val="75000"/>
                    <a:lumOff val="25000"/>
                  </a:schemeClr>
                </a:solidFill>
              </a:rPr>
              <a:t>1b. </a:t>
            </a:r>
            <a:r>
              <a:rPr lang="en-CA" dirty="0"/>
              <a:t>Other factors in information presentation?</a:t>
            </a:r>
          </a:p>
          <a:p>
            <a:pPr marL="457200" lvl="0" indent="-457200">
              <a:buFont typeface="+mj-lt"/>
              <a:buAutoNum type="arabicPeriod"/>
            </a:pPr>
            <a:r>
              <a:rPr lang="en-CA" dirty="0"/>
              <a:t>What is inattentional blindness and change blindness? And why are these relevant to UX design? </a:t>
            </a:r>
          </a:p>
          <a:p>
            <a:pPr marL="457200" lvl="0" indent="-457200">
              <a:buFont typeface="+mj-lt"/>
              <a:buAutoNum type="arabicPeriod"/>
            </a:pPr>
            <a:r>
              <a:rPr lang="en-CA" dirty="0"/>
              <a:t>Why is attention and perception relevant to UX design?</a:t>
            </a:r>
          </a:p>
          <a:p>
            <a:pPr marL="457200" indent="-457200">
              <a:buFont typeface="+mj-lt"/>
              <a:buAutoNum type="arabicPeriod"/>
            </a:pPr>
            <a:endParaRPr lang="en-CA" dirty="0"/>
          </a:p>
          <a:p>
            <a:pPr marL="0" indent="0">
              <a:buNone/>
            </a:pPr>
            <a:endParaRPr lang="en-CA" dirty="0"/>
          </a:p>
          <a:p>
            <a:pPr marL="457200" indent="-457200">
              <a:buFont typeface="+mj-lt"/>
              <a:buAutoNum type="arabicPeriod"/>
            </a:pPr>
            <a:endParaRPr lang="en-CA" dirty="0"/>
          </a:p>
          <a:p>
            <a:pPr marL="0" lvl="0" indent="0">
              <a:buNone/>
            </a:pPr>
            <a:endParaRPr lang="en-US" dirty="0"/>
          </a:p>
          <a:p>
            <a:pPr marL="0" lvl="0" indent="0">
              <a:buNone/>
            </a:pPr>
            <a:endParaRPr lang="en-US" dirty="0"/>
          </a:p>
        </p:txBody>
      </p:sp>
      <p:sp>
        <p:nvSpPr>
          <p:cNvPr id="3" name="Slide Number Placeholder 2">
            <a:extLst>
              <a:ext uri="{FF2B5EF4-FFF2-40B4-BE49-F238E27FC236}">
                <a16:creationId xmlns:a16="http://schemas.microsoft.com/office/drawing/2014/main" id="{49188B29-84F0-5847-9978-BE1DC94AF7A4}"/>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a:t>
            </a:fld>
            <a:endParaRPr lang="en-US">
              <a:solidFill>
                <a:srgbClr val="AAAAAA"/>
              </a:solidFill>
              <a:ea typeface="Calibri"/>
              <a:sym typeface="Calibri"/>
            </a:endParaRPr>
          </a:p>
        </p:txBody>
      </p:sp>
      <p:sp>
        <p:nvSpPr>
          <p:cNvPr id="4" name="Title 3">
            <a:extLst>
              <a:ext uri="{FF2B5EF4-FFF2-40B4-BE49-F238E27FC236}">
                <a16:creationId xmlns:a16="http://schemas.microsoft.com/office/drawing/2014/main" id="{78954363-D7B4-E145-ADF0-8DF9D6A29EF7}"/>
              </a:ext>
            </a:extLst>
          </p:cNvPr>
          <p:cNvSpPr>
            <a:spLocks noGrp="1"/>
          </p:cNvSpPr>
          <p:nvPr>
            <p:ph type="title"/>
          </p:nvPr>
        </p:nvSpPr>
        <p:spPr/>
        <p:txBody>
          <a:bodyPr/>
          <a:lstStyle/>
          <a:p>
            <a:r>
              <a:rPr lang="en-US" dirty="0"/>
              <a:t>Key Questions</a:t>
            </a:r>
          </a:p>
        </p:txBody>
      </p:sp>
    </p:spTree>
    <p:extLst>
      <p:ext uri="{BB962C8B-B14F-4D97-AF65-F5344CB8AC3E}">
        <p14:creationId xmlns:p14="http://schemas.microsoft.com/office/powerpoint/2010/main" val="2376643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drivers who engage in conversation with their passengers experienced similar negative effects as phone</a:t>
            </a:r>
          </a:p>
          <a:p>
            <a:r>
              <a:rPr lang="en-US" dirty="0"/>
              <a:t>Important differences:</a:t>
            </a:r>
          </a:p>
          <a:p>
            <a:pPr lvl="1"/>
            <a:r>
              <a:rPr lang="en-US" dirty="0"/>
              <a:t>if the passenger is co-present, then the conversation will be moderated or will cease, depending on context</a:t>
            </a:r>
          </a:p>
        </p:txBody>
      </p:sp>
      <p:sp>
        <p:nvSpPr>
          <p:cNvPr id="3" name="Slide Number Placeholder 2"/>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40</a:t>
            </a:fld>
            <a:endParaRPr lang="en-US" dirty="0">
              <a:solidFill>
                <a:srgbClr val="AAAAAA"/>
              </a:solidFill>
              <a:ea typeface="Calibri"/>
              <a:sym typeface="Calibri"/>
            </a:endParaRPr>
          </a:p>
        </p:txBody>
      </p:sp>
      <p:sp>
        <p:nvSpPr>
          <p:cNvPr id="4" name="Title 3"/>
          <p:cNvSpPr>
            <a:spLocks noGrp="1"/>
          </p:cNvSpPr>
          <p:nvPr>
            <p:ph type="title"/>
          </p:nvPr>
        </p:nvSpPr>
        <p:spPr/>
        <p:txBody>
          <a:bodyPr/>
          <a:lstStyle/>
          <a:p>
            <a:r>
              <a:rPr lang="en-US" dirty="0"/>
              <a:t>Driving and Passenger Conversations</a:t>
            </a:r>
          </a:p>
        </p:txBody>
      </p:sp>
    </p:spTree>
    <p:extLst>
      <p:ext uri="{BB962C8B-B14F-4D97-AF65-F5344CB8AC3E}">
        <p14:creationId xmlns:p14="http://schemas.microsoft.com/office/powerpoint/2010/main" val="1565308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E5FC01-879E-694F-906D-8208C6D19DEB}"/>
              </a:ext>
            </a:extLst>
          </p:cNvPr>
          <p:cNvSpPr>
            <a:spLocks noGrp="1"/>
          </p:cNvSpPr>
          <p:nvPr>
            <p:ph idx="1"/>
          </p:nvPr>
        </p:nvSpPr>
        <p:spPr/>
        <p:txBody>
          <a:bodyPr/>
          <a:lstStyle/>
          <a:p>
            <a:r>
              <a:rPr lang="en-US" dirty="0"/>
              <a:t>evidence shows a strong connection between cell phone use and traffic accidents</a:t>
            </a:r>
          </a:p>
        </p:txBody>
      </p:sp>
      <p:sp>
        <p:nvSpPr>
          <p:cNvPr id="3" name="Slide Number Placeholder 2">
            <a:extLst>
              <a:ext uri="{FF2B5EF4-FFF2-40B4-BE49-F238E27FC236}">
                <a16:creationId xmlns:a16="http://schemas.microsoft.com/office/drawing/2014/main" id="{5EDAAA99-B12D-714B-A6DA-8A381B877A28}"/>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41</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7A59E7F6-1CBA-C64F-B36B-5D1475809353}"/>
              </a:ext>
            </a:extLst>
          </p:cNvPr>
          <p:cNvSpPr>
            <a:spLocks noGrp="1"/>
          </p:cNvSpPr>
          <p:nvPr>
            <p:ph type="title"/>
          </p:nvPr>
        </p:nvSpPr>
        <p:spPr/>
        <p:txBody>
          <a:bodyPr/>
          <a:lstStyle/>
          <a:p>
            <a:r>
              <a:rPr lang="en-US" dirty="0"/>
              <a:t>Driving and Texting</a:t>
            </a:r>
          </a:p>
        </p:txBody>
      </p:sp>
    </p:spTree>
    <p:extLst>
      <p:ext uri="{BB962C8B-B14F-4D97-AF65-F5344CB8AC3E}">
        <p14:creationId xmlns:p14="http://schemas.microsoft.com/office/powerpoint/2010/main" val="3363297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2E6CA6-7BDF-B348-98F2-4D9EE49530D4}"/>
              </a:ext>
            </a:extLst>
          </p:cNvPr>
          <p:cNvSpPr>
            <a:spLocks noGrp="1"/>
          </p:cNvSpPr>
          <p:nvPr>
            <p:ph idx="1"/>
          </p:nvPr>
        </p:nvSpPr>
        <p:spPr>
          <a:xfrm>
            <a:off x="4178896" y="3113003"/>
            <a:ext cx="4563454" cy="2486565"/>
          </a:xfrm>
        </p:spPr>
        <p:txBody>
          <a:bodyPr/>
          <a:lstStyle/>
          <a:p>
            <a:pPr marL="0" indent="0">
              <a:buNone/>
            </a:pPr>
            <a:r>
              <a:rPr lang="en-CA" dirty="0"/>
              <a:t>A photo of the fatal text message, the interrupted text message that a 22-year-old was typing when he lost control of his car, was released by his parents and police yesterday. The fatal text message serves as a warning of the consequences of texting while driving. </a:t>
            </a:r>
            <a:r>
              <a:rPr lang="en-US" dirty="0"/>
              <a:t>   </a:t>
            </a:r>
          </a:p>
        </p:txBody>
      </p:sp>
      <p:sp>
        <p:nvSpPr>
          <p:cNvPr id="3" name="Slide Number Placeholder 2">
            <a:extLst>
              <a:ext uri="{FF2B5EF4-FFF2-40B4-BE49-F238E27FC236}">
                <a16:creationId xmlns:a16="http://schemas.microsoft.com/office/drawing/2014/main" id="{DE0270AE-6FCC-7F4D-A1DC-2AE9210C1AC6}"/>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42</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0CFDA15C-BA24-C941-BE13-21DCF4D2EFF5}"/>
              </a:ext>
            </a:extLst>
          </p:cNvPr>
          <p:cNvSpPr>
            <a:spLocks noGrp="1"/>
          </p:cNvSpPr>
          <p:nvPr>
            <p:ph type="title"/>
          </p:nvPr>
        </p:nvSpPr>
        <p:spPr>
          <a:xfrm>
            <a:off x="1160199" y="1424150"/>
            <a:ext cx="6823602" cy="807571"/>
          </a:xfrm>
        </p:spPr>
        <p:txBody>
          <a:bodyPr/>
          <a:lstStyle/>
          <a:p>
            <a:r>
              <a:rPr lang="en-US" dirty="0"/>
              <a:t>Driving and Texting</a:t>
            </a:r>
          </a:p>
        </p:txBody>
      </p:sp>
      <p:pic>
        <p:nvPicPr>
          <p:cNvPr id="6" name="Picture 2">
            <a:extLst>
              <a:ext uri="{FF2B5EF4-FFF2-40B4-BE49-F238E27FC236}">
                <a16:creationId xmlns:a16="http://schemas.microsoft.com/office/drawing/2014/main" id="{44C1BBC1-FB34-6648-9853-806894725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16" y="3130095"/>
            <a:ext cx="3725966" cy="24865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294C346-B5DE-6E47-A259-369501F84EBF}"/>
              </a:ext>
            </a:extLst>
          </p:cNvPr>
          <p:cNvSpPr/>
          <p:nvPr/>
        </p:nvSpPr>
        <p:spPr>
          <a:xfrm>
            <a:off x="4105007" y="5686688"/>
            <a:ext cx="4572000" cy="338554"/>
          </a:xfrm>
          <a:prstGeom prst="rect">
            <a:avLst/>
          </a:prstGeom>
        </p:spPr>
        <p:txBody>
          <a:bodyPr>
            <a:spAutoFit/>
          </a:bodyPr>
          <a:lstStyle/>
          <a:p>
            <a:r>
              <a:rPr lang="en-US" sz="1600" dirty="0">
                <a:latin typeface="Palatino Linotype" panose="02040502050505030304" pitchFamily="18" charset="0"/>
              </a:rPr>
              <a:t>http://</a:t>
            </a:r>
            <a:r>
              <a:rPr lang="en-US" sz="1600" dirty="0" err="1">
                <a:latin typeface="Palatino Linotype" panose="02040502050505030304" pitchFamily="18" charset="0"/>
              </a:rPr>
              <a:t>www.digitaljournal.com</a:t>
            </a:r>
            <a:r>
              <a:rPr lang="en-US" sz="1600" dirty="0">
                <a:latin typeface="Palatino Linotype" panose="02040502050505030304" pitchFamily="18" charset="0"/>
              </a:rPr>
              <a:t>/article/347777</a:t>
            </a:r>
          </a:p>
        </p:txBody>
      </p:sp>
    </p:spTree>
    <p:extLst>
      <p:ext uri="{BB962C8B-B14F-4D97-AF65-F5344CB8AC3E}">
        <p14:creationId xmlns:p14="http://schemas.microsoft.com/office/powerpoint/2010/main" val="3356243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E5FC01-879E-694F-906D-8208C6D19DEB}"/>
              </a:ext>
            </a:extLst>
          </p:cNvPr>
          <p:cNvSpPr>
            <a:spLocks noGrp="1"/>
          </p:cNvSpPr>
          <p:nvPr>
            <p:ph idx="1"/>
          </p:nvPr>
        </p:nvSpPr>
        <p:spPr/>
        <p:txBody>
          <a:bodyPr/>
          <a:lstStyle/>
          <a:p>
            <a:r>
              <a:rPr lang="en-US" dirty="0"/>
              <a:t>evidence shows a strong connection between cell phone use and traffic accidents</a:t>
            </a:r>
          </a:p>
          <a:p>
            <a:r>
              <a:rPr lang="en-US" dirty="0"/>
              <a:t>the risk of a collision was four times higher when using a cell phone than when a cell phone was not being used (</a:t>
            </a:r>
            <a:r>
              <a:rPr lang="en-US" dirty="0" err="1"/>
              <a:t>Redelmeier</a:t>
            </a:r>
            <a:r>
              <a:rPr lang="en-US" dirty="0"/>
              <a:t> &amp; </a:t>
            </a:r>
            <a:r>
              <a:rPr lang="en-US" dirty="0" err="1"/>
              <a:t>Tibshirani</a:t>
            </a:r>
            <a:r>
              <a:rPr lang="en-US" dirty="0"/>
              <a:t>, 1997)</a:t>
            </a:r>
          </a:p>
          <a:p>
            <a:r>
              <a:rPr lang="en-US" dirty="0"/>
              <a:t>hands-free cell phone units offered no safety advantage over handheld units</a:t>
            </a:r>
          </a:p>
          <a:p>
            <a:pPr lvl="1"/>
            <a:r>
              <a:rPr lang="en-CA" dirty="0"/>
              <a:t>the issue isn’t isn’t driving with one hand, but rather driving with fewer cognitive resources available to focus attention on driving</a:t>
            </a:r>
          </a:p>
          <a:p>
            <a:pPr lvl="1"/>
            <a:endParaRPr lang="en-US" dirty="0"/>
          </a:p>
        </p:txBody>
      </p:sp>
      <p:sp>
        <p:nvSpPr>
          <p:cNvPr id="3" name="Slide Number Placeholder 2">
            <a:extLst>
              <a:ext uri="{FF2B5EF4-FFF2-40B4-BE49-F238E27FC236}">
                <a16:creationId xmlns:a16="http://schemas.microsoft.com/office/drawing/2014/main" id="{5EDAAA99-B12D-714B-A6DA-8A381B877A28}"/>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43</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7A59E7F6-1CBA-C64F-B36B-5D1475809353}"/>
              </a:ext>
            </a:extLst>
          </p:cNvPr>
          <p:cNvSpPr>
            <a:spLocks noGrp="1"/>
          </p:cNvSpPr>
          <p:nvPr>
            <p:ph type="title"/>
          </p:nvPr>
        </p:nvSpPr>
        <p:spPr/>
        <p:txBody>
          <a:bodyPr/>
          <a:lstStyle/>
          <a:p>
            <a:r>
              <a:rPr lang="en-US" dirty="0"/>
              <a:t>Driving and Texting</a:t>
            </a:r>
          </a:p>
        </p:txBody>
      </p:sp>
    </p:spTree>
    <p:extLst>
      <p:ext uri="{BB962C8B-B14F-4D97-AF65-F5344CB8AC3E}">
        <p14:creationId xmlns:p14="http://schemas.microsoft.com/office/powerpoint/2010/main" val="2791159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5A98CD-0C32-8647-9E45-C0342A7FF470}"/>
              </a:ext>
            </a:extLst>
          </p:cNvPr>
          <p:cNvSpPr>
            <a:spLocks noGrp="1"/>
          </p:cNvSpPr>
          <p:nvPr>
            <p:ph idx="1"/>
          </p:nvPr>
        </p:nvSpPr>
        <p:spPr/>
        <p:txBody>
          <a:bodyPr/>
          <a:lstStyle/>
          <a:p>
            <a:r>
              <a:rPr lang="en-US" dirty="0"/>
              <a:t>Gestalt visual processing explains to a large degree the way users visually parse screens</a:t>
            </a:r>
          </a:p>
          <a:p>
            <a:r>
              <a:rPr lang="en-CA" dirty="0"/>
              <a:t>The way information is displayed can greatly influence how easy or difficult it is to comprehend appropriate pieces of information</a:t>
            </a:r>
          </a:p>
          <a:p>
            <a:r>
              <a:rPr lang="en-CA" dirty="0"/>
              <a:t>Change blindness is a relevant issue for visual presentations with dynamic behaviours</a:t>
            </a:r>
          </a:p>
          <a:p>
            <a:r>
              <a:rPr lang="en-US" dirty="0"/>
              <a:t>Tasks requiring divided attention are difficult due to cognitive processing demands</a:t>
            </a:r>
            <a:endParaRPr lang="en-US" b="1" dirty="0"/>
          </a:p>
          <a:p>
            <a:endParaRPr lang="en-CA" dirty="0"/>
          </a:p>
          <a:p>
            <a:endParaRPr lang="en-CA" dirty="0"/>
          </a:p>
          <a:p>
            <a:endParaRPr lang="en-US" dirty="0"/>
          </a:p>
        </p:txBody>
      </p:sp>
      <p:sp>
        <p:nvSpPr>
          <p:cNvPr id="3" name="Slide Number Placeholder 2">
            <a:extLst>
              <a:ext uri="{FF2B5EF4-FFF2-40B4-BE49-F238E27FC236}">
                <a16:creationId xmlns:a16="http://schemas.microsoft.com/office/drawing/2014/main" id="{225FA755-906D-384B-935C-156BCB48394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44</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2131E5D2-C40E-B647-A10D-B45E3B7E6B7D}"/>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15096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847C-53A5-214F-B2A9-D023B004C1AC}"/>
              </a:ext>
            </a:extLst>
          </p:cNvPr>
          <p:cNvSpPr>
            <a:spLocks noGrp="1"/>
          </p:cNvSpPr>
          <p:nvPr>
            <p:ph idx="1"/>
          </p:nvPr>
        </p:nvSpPr>
        <p:spPr/>
        <p:txBody>
          <a:bodyPr/>
          <a:lstStyle/>
          <a:p>
            <a:endParaRPr lang="en-US" dirty="0"/>
          </a:p>
          <a:p>
            <a:pPr marL="0" indent="0">
              <a:buNone/>
            </a:pPr>
            <a:endParaRPr lang="en-US" dirty="0">
              <a:solidFill>
                <a:schemeClr val="accent2">
                  <a:lumMod val="75000"/>
                  <a:lumOff val="25000"/>
                </a:schemeClr>
              </a:solidFill>
            </a:endParaRPr>
          </a:p>
          <a:p>
            <a:pPr marL="0" indent="0">
              <a:buNone/>
            </a:pPr>
            <a:r>
              <a:rPr lang="en-US" dirty="0">
                <a:solidFill>
                  <a:schemeClr val="accent2">
                    <a:lumMod val="75000"/>
                    <a:lumOff val="25000"/>
                  </a:schemeClr>
                </a:solidFill>
              </a:rPr>
              <a:t>1. </a:t>
            </a:r>
            <a:r>
              <a:rPr lang="en-CA" dirty="0"/>
              <a:t>How are Gestalt principles applied to visual perception in UX design?</a:t>
            </a:r>
            <a:br>
              <a:rPr lang="en-CA" dirty="0"/>
            </a:br>
            <a:endParaRPr lang="en-CA" dirty="0"/>
          </a:p>
          <a:p>
            <a:endParaRPr lang="en-US" dirty="0"/>
          </a:p>
          <a:p>
            <a:endParaRPr lang="en-US" dirty="0"/>
          </a:p>
        </p:txBody>
      </p:sp>
      <p:sp>
        <p:nvSpPr>
          <p:cNvPr id="3" name="Slide Number Placeholder 2">
            <a:extLst>
              <a:ext uri="{FF2B5EF4-FFF2-40B4-BE49-F238E27FC236}">
                <a16:creationId xmlns:a16="http://schemas.microsoft.com/office/drawing/2014/main" id="{7E1C79C3-720E-2E44-A27F-368F247E0857}"/>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5</a:t>
            </a:fld>
            <a:endParaRPr lang="en-US">
              <a:solidFill>
                <a:srgbClr val="AAAAAA"/>
              </a:solidFill>
              <a:ea typeface="Calibri"/>
              <a:sym typeface="Calibri"/>
            </a:endParaRPr>
          </a:p>
        </p:txBody>
      </p:sp>
      <p:sp>
        <p:nvSpPr>
          <p:cNvPr id="4" name="Title 3">
            <a:extLst>
              <a:ext uri="{FF2B5EF4-FFF2-40B4-BE49-F238E27FC236}">
                <a16:creationId xmlns:a16="http://schemas.microsoft.com/office/drawing/2014/main" id="{BC6BCD9F-A3E4-9949-86EC-53D2D88D97F3}"/>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424215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3B8C6B-3954-AE44-8CEF-EF300A2A7918}"/>
              </a:ext>
            </a:extLst>
          </p:cNvPr>
          <p:cNvSpPr>
            <a:spLocks noGrp="1"/>
          </p:cNvSpPr>
          <p:nvPr>
            <p:ph idx="1"/>
          </p:nvPr>
        </p:nvSpPr>
        <p:spPr/>
        <p:txBody>
          <a:bodyPr>
            <a:normAutofit fontScale="77500" lnSpcReduction="20000"/>
          </a:bodyPr>
          <a:lstStyle/>
          <a:p>
            <a:r>
              <a:rPr lang="en-US" dirty="0"/>
              <a:t>Gestalt principles explain certain perceptual phenomena</a:t>
            </a:r>
          </a:p>
          <a:p>
            <a:r>
              <a:rPr lang="en-US" dirty="0"/>
              <a:t>Law of Similarity</a:t>
            </a:r>
          </a:p>
          <a:p>
            <a:pPr lvl="1"/>
            <a:r>
              <a:rPr lang="en-CA" dirty="0"/>
              <a:t>elements will be grouped perceptually if they are similar to each other; </a:t>
            </a:r>
            <a:r>
              <a:rPr lang="en-US" dirty="0"/>
              <a:t>people perceive groupings on the basis of similarity</a:t>
            </a:r>
          </a:p>
          <a:p>
            <a:r>
              <a:rPr lang="en-US" dirty="0"/>
              <a:t>Law of Proximity</a:t>
            </a:r>
          </a:p>
          <a:p>
            <a:pPr lvl="1"/>
            <a:r>
              <a:rPr lang="en-US" dirty="0"/>
              <a:t>when we perceive a collection of objects, we will see objects close to each other as forming a group</a:t>
            </a:r>
          </a:p>
          <a:p>
            <a:r>
              <a:rPr lang="en-US" dirty="0"/>
              <a:t>Law of </a:t>
            </a:r>
            <a:r>
              <a:rPr lang="en-US" dirty="0" err="1"/>
              <a:t>Prägnanz</a:t>
            </a:r>
            <a:r>
              <a:rPr lang="en-US" dirty="0"/>
              <a:t> (figure-ground)</a:t>
            </a:r>
          </a:p>
          <a:p>
            <a:pPr lvl="1"/>
            <a:r>
              <a:rPr lang="en-CA" dirty="0"/>
              <a:t>in perceiving a visual field, some objects take a prominent role (the figures) while others recede into the background (the ground)</a:t>
            </a:r>
          </a:p>
          <a:p>
            <a:r>
              <a:rPr lang="en-US" dirty="0"/>
              <a:t>Law of Symmetry</a:t>
            </a:r>
          </a:p>
          <a:p>
            <a:pPr lvl="1"/>
            <a:r>
              <a:rPr lang="en-US" dirty="0"/>
              <a:t>when we perceive objects, we tend to perceive them as symmetrical shapes that form around their </a:t>
            </a:r>
            <a:r>
              <a:rPr lang="en-US" dirty="0" err="1"/>
              <a:t>centre</a:t>
            </a:r>
            <a:endParaRPr lang="en-US" dirty="0"/>
          </a:p>
          <a:p>
            <a:r>
              <a:rPr lang="en-US" dirty="0"/>
              <a:t>Law of Closure</a:t>
            </a:r>
          </a:p>
          <a:p>
            <a:pPr lvl="1"/>
            <a:r>
              <a:rPr lang="en-CA" dirty="0"/>
              <a:t>we perceptually “close up” (i.e., complete) objects that are not, in fact, complete</a:t>
            </a:r>
            <a:endParaRPr lang="en-US" dirty="0"/>
          </a:p>
          <a:p>
            <a:pPr lvl="1"/>
            <a:r>
              <a:rPr lang="en-US" dirty="0"/>
              <a:t>people perceive single objects even when part of the object is obscured</a:t>
            </a:r>
          </a:p>
        </p:txBody>
      </p:sp>
      <p:sp>
        <p:nvSpPr>
          <p:cNvPr id="3" name="Slide Number Placeholder 2">
            <a:extLst>
              <a:ext uri="{FF2B5EF4-FFF2-40B4-BE49-F238E27FC236}">
                <a16:creationId xmlns:a16="http://schemas.microsoft.com/office/drawing/2014/main" id="{ADD521FC-D259-2E46-87DC-E109ACC972C5}"/>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6</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0A2150DA-EB12-2E4E-BD0F-33441131F7A3}"/>
              </a:ext>
            </a:extLst>
          </p:cNvPr>
          <p:cNvSpPr>
            <a:spLocks noGrp="1"/>
          </p:cNvSpPr>
          <p:nvPr>
            <p:ph type="title"/>
          </p:nvPr>
        </p:nvSpPr>
        <p:spPr/>
        <p:txBody>
          <a:bodyPr/>
          <a:lstStyle/>
          <a:p>
            <a:r>
              <a:rPr lang="en-US" dirty="0"/>
              <a:t>Gestalt Principles of Form Perception</a:t>
            </a:r>
          </a:p>
        </p:txBody>
      </p:sp>
    </p:spTree>
    <p:extLst>
      <p:ext uri="{BB962C8B-B14F-4D97-AF65-F5344CB8AC3E}">
        <p14:creationId xmlns:p14="http://schemas.microsoft.com/office/powerpoint/2010/main" val="56379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F5ADF3-994F-3C43-8019-A3701B27C7FC}"/>
              </a:ext>
            </a:extLst>
          </p:cNvPr>
          <p:cNvSpPr>
            <a:spLocks noGrp="1"/>
          </p:cNvSpPr>
          <p:nvPr>
            <p:ph idx="1"/>
          </p:nvPr>
        </p:nvSpPr>
        <p:spPr/>
        <p:txBody>
          <a:bodyPr/>
          <a:lstStyle/>
          <a:p>
            <a:r>
              <a:rPr lang="en-CA" dirty="0"/>
              <a:t>elements will be grouped perceptually if they are similar to each other; </a:t>
            </a:r>
            <a:r>
              <a:rPr lang="en-US" dirty="0"/>
              <a:t>people perceive groupings on the basis of similarity</a:t>
            </a:r>
          </a:p>
          <a:p>
            <a:r>
              <a:rPr lang="en-US" dirty="0"/>
              <a:t>similarity can be based on </a:t>
            </a:r>
            <a:r>
              <a:rPr lang="en-US" dirty="0" err="1"/>
              <a:t>colour</a:t>
            </a:r>
            <a:r>
              <a:rPr lang="en-US" dirty="0"/>
              <a:t>, size, or shape</a:t>
            </a:r>
            <a:endParaRPr lang="en-CA" dirty="0"/>
          </a:p>
        </p:txBody>
      </p:sp>
      <p:sp>
        <p:nvSpPr>
          <p:cNvPr id="3" name="Slide Number Placeholder 2">
            <a:extLst>
              <a:ext uri="{FF2B5EF4-FFF2-40B4-BE49-F238E27FC236}">
                <a16:creationId xmlns:a16="http://schemas.microsoft.com/office/drawing/2014/main" id="{C333248D-4261-5240-A37B-A2114F4FCFBE}"/>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7</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204DBF75-189A-F547-8A3C-5DD34380ABE3}"/>
              </a:ext>
            </a:extLst>
          </p:cNvPr>
          <p:cNvSpPr>
            <a:spLocks noGrp="1"/>
          </p:cNvSpPr>
          <p:nvPr>
            <p:ph type="title"/>
          </p:nvPr>
        </p:nvSpPr>
        <p:spPr/>
        <p:txBody>
          <a:bodyPr/>
          <a:lstStyle/>
          <a:p>
            <a:r>
              <a:rPr lang="en-US" dirty="0"/>
              <a:t>The Law of Similarity</a:t>
            </a:r>
          </a:p>
        </p:txBody>
      </p:sp>
    </p:spTree>
    <p:extLst>
      <p:ext uri="{BB962C8B-B14F-4D97-AF65-F5344CB8AC3E}">
        <p14:creationId xmlns:p14="http://schemas.microsoft.com/office/powerpoint/2010/main" val="59231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F5ADF3-994F-3C43-8019-A3701B27C7FC}"/>
              </a:ext>
            </a:extLst>
          </p:cNvPr>
          <p:cNvSpPr>
            <a:spLocks noGrp="1"/>
          </p:cNvSpPr>
          <p:nvPr>
            <p:ph idx="1"/>
          </p:nvPr>
        </p:nvSpPr>
        <p:spPr/>
        <p:txBody>
          <a:bodyPr/>
          <a:lstStyle/>
          <a:p>
            <a:pPr marL="0" indent="0">
              <a:buNone/>
            </a:pPr>
            <a:r>
              <a:rPr lang="en-CA" dirty="0"/>
              <a:t> </a:t>
            </a:r>
          </a:p>
        </p:txBody>
      </p:sp>
      <p:sp>
        <p:nvSpPr>
          <p:cNvPr id="3" name="Slide Number Placeholder 2">
            <a:extLst>
              <a:ext uri="{FF2B5EF4-FFF2-40B4-BE49-F238E27FC236}">
                <a16:creationId xmlns:a16="http://schemas.microsoft.com/office/drawing/2014/main" id="{C333248D-4261-5240-A37B-A2114F4FCFBE}"/>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8</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204DBF75-189A-F547-8A3C-5DD34380ABE3}"/>
              </a:ext>
            </a:extLst>
          </p:cNvPr>
          <p:cNvSpPr>
            <a:spLocks noGrp="1"/>
          </p:cNvSpPr>
          <p:nvPr>
            <p:ph type="title"/>
          </p:nvPr>
        </p:nvSpPr>
        <p:spPr/>
        <p:txBody>
          <a:bodyPr/>
          <a:lstStyle/>
          <a:p>
            <a:r>
              <a:rPr lang="en-US" dirty="0"/>
              <a:t>The Law of Similarity, </a:t>
            </a:r>
            <a:r>
              <a:rPr lang="en-US" dirty="0" err="1"/>
              <a:t>Colour</a:t>
            </a:r>
            <a:endParaRPr lang="en-US" dirty="0"/>
          </a:p>
        </p:txBody>
      </p:sp>
      <p:pic>
        <p:nvPicPr>
          <p:cNvPr id="3076" name="Picture 4" descr="Image for post">
            <a:extLst>
              <a:ext uri="{FF2B5EF4-FFF2-40B4-BE49-F238E27FC236}">
                <a16:creationId xmlns:a16="http://schemas.microsoft.com/office/drawing/2014/main" id="{22419690-55F5-F54A-AAE9-79082DF87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44" y="2523145"/>
            <a:ext cx="5779807" cy="43348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4F643A-4585-B943-898D-E173625812D6}"/>
              </a:ext>
            </a:extLst>
          </p:cNvPr>
          <p:cNvSpPr txBox="1"/>
          <p:nvPr/>
        </p:nvSpPr>
        <p:spPr>
          <a:xfrm>
            <a:off x="6119473" y="2674341"/>
            <a:ext cx="3008120" cy="954107"/>
          </a:xfrm>
          <a:prstGeom prst="rect">
            <a:avLst/>
          </a:prstGeom>
          <a:noFill/>
        </p:spPr>
        <p:txBody>
          <a:bodyPr wrap="square" rtlCol="0">
            <a:spAutoFit/>
          </a:bodyPr>
          <a:lstStyle/>
          <a:p>
            <a:r>
              <a:rPr lang="en-US" sz="1400" dirty="0">
                <a:latin typeface="Palatino Linotype" panose="02040502050505030304" pitchFamily="18" charset="0"/>
              </a:rPr>
              <a:t>The letters marking the days of the week on the calendar screen make use of a consistent </a:t>
            </a:r>
            <a:r>
              <a:rPr lang="en-US" sz="1400" dirty="0" err="1">
                <a:latin typeface="Palatino Linotype" panose="02040502050505030304" pitchFamily="18" charset="0"/>
              </a:rPr>
              <a:t>colour</a:t>
            </a:r>
            <a:r>
              <a:rPr lang="en-US" sz="1400" dirty="0">
                <a:latin typeface="Palatino Linotype" panose="02040502050505030304" pitchFamily="18" charset="0"/>
              </a:rPr>
              <a:t>.</a:t>
            </a:r>
          </a:p>
          <a:p>
            <a:r>
              <a:rPr lang="en-US" sz="1400" dirty="0">
                <a:latin typeface="Palatino Linotype" panose="02040502050505030304" pitchFamily="18" charset="0"/>
              </a:rPr>
              <a:t>They get visually grouped.</a:t>
            </a:r>
          </a:p>
        </p:txBody>
      </p:sp>
      <p:cxnSp>
        <p:nvCxnSpPr>
          <p:cNvPr id="6" name="Straight Arrow Connector 5">
            <a:extLst>
              <a:ext uri="{FF2B5EF4-FFF2-40B4-BE49-F238E27FC236}">
                <a16:creationId xmlns:a16="http://schemas.microsoft.com/office/drawing/2014/main" id="{504F9A3E-0AA6-1447-9177-4221DA69971F}"/>
              </a:ext>
            </a:extLst>
          </p:cNvPr>
          <p:cNvCxnSpPr>
            <a:cxnSpLocks/>
            <a:stCxn id="7" idx="1"/>
          </p:cNvCxnSpPr>
          <p:nvPr/>
        </p:nvCxnSpPr>
        <p:spPr>
          <a:xfrm flipH="1">
            <a:off x="5092883" y="3151395"/>
            <a:ext cx="1026590" cy="386564"/>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D83380A-8444-CA44-9330-ACE1F921CC88}"/>
              </a:ext>
            </a:extLst>
          </p:cNvPr>
          <p:cNvSpPr txBox="1"/>
          <p:nvPr/>
        </p:nvSpPr>
        <p:spPr>
          <a:xfrm>
            <a:off x="6081115" y="4924162"/>
            <a:ext cx="3008120" cy="954107"/>
          </a:xfrm>
          <a:prstGeom prst="rect">
            <a:avLst/>
          </a:prstGeom>
          <a:noFill/>
        </p:spPr>
        <p:txBody>
          <a:bodyPr wrap="square" rtlCol="0">
            <a:spAutoFit/>
          </a:bodyPr>
          <a:lstStyle/>
          <a:p>
            <a:r>
              <a:rPr lang="en-US" sz="1400" dirty="0">
                <a:latin typeface="Palatino Linotype" panose="02040502050505030304" pitchFamily="18" charset="0"/>
              </a:rPr>
              <a:t>A different </a:t>
            </a:r>
            <a:r>
              <a:rPr lang="en-US" sz="1400" dirty="0" err="1">
                <a:latin typeface="Palatino Linotype" panose="02040502050505030304" pitchFamily="18" charset="0"/>
              </a:rPr>
              <a:t>colour</a:t>
            </a:r>
            <a:r>
              <a:rPr lang="en-US" sz="1400" dirty="0">
                <a:latin typeface="Palatino Linotype" panose="02040502050505030304" pitchFamily="18" charset="0"/>
              </a:rPr>
              <a:t> is used for the numbers in the calendar grid.</a:t>
            </a:r>
          </a:p>
          <a:p>
            <a:r>
              <a:rPr lang="en-US" sz="1400" dirty="0">
                <a:latin typeface="Palatino Linotype" panose="02040502050505030304" pitchFamily="18" charset="0"/>
              </a:rPr>
              <a:t>The numbers of the calendar get grouped.</a:t>
            </a:r>
          </a:p>
        </p:txBody>
      </p:sp>
      <p:cxnSp>
        <p:nvCxnSpPr>
          <p:cNvPr id="13" name="Straight Arrow Connector 12">
            <a:extLst>
              <a:ext uri="{FF2B5EF4-FFF2-40B4-BE49-F238E27FC236}">
                <a16:creationId xmlns:a16="http://schemas.microsoft.com/office/drawing/2014/main" id="{3DB35389-D071-FD4E-B769-281EC888E2D6}"/>
              </a:ext>
            </a:extLst>
          </p:cNvPr>
          <p:cNvCxnSpPr>
            <a:cxnSpLocks/>
            <a:stCxn id="11" idx="1"/>
          </p:cNvCxnSpPr>
          <p:nvPr/>
        </p:nvCxnSpPr>
        <p:spPr>
          <a:xfrm flipH="1" flipV="1">
            <a:off x="5092883" y="4453455"/>
            <a:ext cx="988232" cy="947761"/>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F7421E6-7429-4C41-A40E-0526FB66D8B0}"/>
              </a:ext>
            </a:extLst>
          </p:cNvPr>
          <p:cNvSpPr txBox="1"/>
          <p:nvPr/>
        </p:nvSpPr>
        <p:spPr>
          <a:xfrm>
            <a:off x="6479740" y="3799251"/>
            <a:ext cx="2609495" cy="523220"/>
          </a:xfrm>
          <a:prstGeom prst="rect">
            <a:avLst/>
          </a:prstGeom>
          <a:noFill/>
        </p:spPr>
        <p:txBody>
          <a:bodyPr wrap="square" rtlCol="0">
            <a:spAutoFit/>
          </a:bodyPr>
          <a:lstStyle/>
          <a:p>
            <a:r>
              <a:rPr lang="en-US" sz="1400" i="1" dirty="0">
                <a:latin typeface="Palatino Linotype" panose="02040502050505030304" pitchFamily="18" charset="0"/>
              </a:rPr>
              <a:t>this component here uses other gestalt principles</a:t>
            </a:r>
          </a:p>
        </p:txBody>
      </p:sp>
      <p:cxnSp>
        <p:nvCxnSpPr>
          <p:cNvPr id="17" name="Straight Arrow Connector 16">
            <a:extLst>
              <a:ext uri="{FF2B5EF4-FFF2-40B4-BE49-F238E27FC236}">
                <a16:creationId xmlns:a16="http://schemas.microsoft.com/office/drawing/2014/main" id="{8424A455-94E1-8540-AF22-0989D34EE66F}"/>
              </a:ext>
            </a:extLst>
          </p:cNvPr>
          <p:cNvCxnSpPr>
            <a:cxnSpLocks/>
            <a:stCxn id="16" idx="1"/>
          </p:cNvCxnSpPr>
          <p:nvPr/>
        </p:nvCxnSpPr>
        <p:spPr>
          <a:xfrm flipH="1">
            <a:off x="5092883" y="4060861"/>
            <a:ext cx="1386857" cy="105348"/>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A6EB161-7E65-0740-913D-553A67FECCFF}"/>
              </a:ext>
            </a:extLst>
          </p:cNvPr>
          <p:cNvSpPr txBox="1"/>
          <p:nvPr/>
        </p:nvSpPr>
        <p:spPr>
          <a:xfrm>
            <a:off x="4443813" y="1796522"/>
            <a:ext cx="4495088" cy="600164"/>
          </a:xfrm>
          <a:prstGeom prst="rect">
            <a:avLst/>
          </a:prstGeom>
          <a:noFill/>
        </p:spPr>
        <p:txBody>
          <a:bodyPr wrap="square" rtlCol="0">
            <a:spAutoFit/>
          </a:bodyPr>
          <a:lstStyle/>
          <a:p>
            <a:r>
              <a:rPr lang="en-US" sz="1100" dirty="0" err="1">
                <a:latin typeface="Palatino Linotype" panose="02040502050505030304" pitchFamily="18" charset="0"/>
              </a:rPr>
              <a:t>Img</a:t>
            </a:r>
            <a:r>
              <a:rPr lang="en-US" sz="1100" dirty="0">
                <a:latin typeface="Palatino Linotype" panose="02040502050505030304" pitchFamily="18" charset="0"/>
              </a:rPr>
              <a:t> source: “Gestalt Theory for Efficient UX: Principle of Similarity”</a:t>
            </a:r>
            <a:br>
              <a:rPr lang="en-US" sz="1100" dirty="0">
                <a:latin typeface="Palatino Linotype" panose="02040502050505030304" pitchFamily="18" charset="0"/>
              </a:rPr>
            </a:br>
            <a:r>
              <a:rPr lang="en-US" sz="1100" dirty="0">
                <a:latin typeface="Palatino Linotype" panose="02040502050505030304" pitchFamily="18" charset="0"/>
              </a:rPr>
              <a:t>https://</a:t>
            </a:r>
            <a:r>
              <a:rPr lang="en-US" sz="1100" dirty="0" err="1">
                <a:latin typeface="Palatino Linotype" panose="02040502050505030304" pitchFamily="18" charset="0"/>
              </a:rPr>
              <a:t>uxplanet.org</a:t>
            </a:r>
            <a:r>
              <a:rPr lang="en-US" sz="1100" dirty="0">
                <a:latin typeface="Palatino Linotype" panose="02040502050505030304" pitchFamily="18" charset="0"/>
              </a:rPr>
              <a:t>/gestalt-theory-for-efficient-ux-principle-of-similarity-827c20c175f5</a:t>
            </a:r>
          </a:p>
        </p:txBody>
      </p:sp>
    </p:spTree>
    <p:extLst>
      <p:ext uri="{BB962C8B-B14F-4D97-AF65-F5344CB8AC3E}">
        <p14:creationId xmlns:p14="http://schemas.microsoft.com/office/powerpoint/2010/main" val="4075936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creenshot showing a green Cancel and green Submit Inquiry button under a Message Center heading, above a form with a green Add Attachment button below the form.">
            <a:extLst>
              <a:ext uri="{FF2B5EF4-FFF2-40B4-BE49-F238E27FC236}">
                <a16:creationId xmlns:a16="http://schemas.microsoft.com/office/drawing/2014/main" id="{F2E8B752-2F38-694B-978A-9E1C005E2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1" y="3382787"/>
            <a:ext cx="6104106" cy="302026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01F5ADF3-994F-3C43-8019-A3701B27C7FC}"/>
              </a:ext>
            </a:extLst>
          </p:cNvPr>
          <p:cNvSpPr>
            <a:spLocks noGrp="1"/>
          </p:cNvSpPr>
          <p:nvPr>
            <p:ph idx="1"/>
          </p:nvPr>
        </p:nvSpPr>
        <p:spPr/>
        <p:txBody>
          <a:bodyPr/>
          <a:lstStyle/>
          <a:p>
            <a:pPr marL="0" indent="0">
              <a:buNone/>
            </a:pPr>
            <a:r>
              <a:rPr lang="en-CA" dirty="0"/>
              <a:t> </a:t>
            </a:r>
          </a:p>
        </p:txBody>
      </p:sp>
      <p:sp>
        <p:nvSpPr>
          <p:cNvPr id="3" name="Slide Number Placeholder 2">
            <a:extLst>
              <a:ext uri="{FF2B5EF4-FFF2-40B4-BE49-F238E27FC236}">
                <a16:creationId xmlns:a16="http://schemas.microsoft.com/office/drawing/2014/main" id="{C333248D-4261-5240-A37B-A2114F4FCFBE}"/>
              </a:ext>
            </a:extLst>
          </p:cNvPr>
          <p:cNvSpPr>
            <a:spLocks noGrp="1"/>
          </p:cNvSpPr>
          <p:nvPr>
            <p:ph type="sldNum" idx="12"/>
          </p:nvPr>
        </p:nvSpPr>
        <p:spPr/>
        <p:txBody>
          <a:bodyPr/>
          <a:lstStyle/>
          <a:p>
            <a:pPr>
              <a:buSzPct val="25000"/>
            </a:pPr>
            <a:fld id="{00000000-1234-1234-1234-123412341234}" type="slidenum">
              <a:rPr lang="en-US" smtClean="0">
                <a:solidFill>
                  <a:srgbClr val="AAAAAA"/>
                </a:solidFill>
                <a:ea typeface="Calibri"/>
                <a:sym typeface="Calibri"/>
              </a:rPr>
              <a:pPr>
                <a:buSzPct val="25000"/>
              </a:pPr>
              <a:t>9</a:t>
            </a:fld>
            <a:endParaRPr lang="en-US" dirty="0">
              <a:solidFill>
                <a:srgbClr val="AAAAAA"/>
              </a:solidFill>
              <a:ea typeface="Calibri"/>
              <a:sym typeface="Calibri"/>
            </a:endParaRPr>
          </a:p>
        </p:txBody>
      </p:sp>
      <p:sp>
        <p:nvSpPr>
          <p:cNvPr id="4" name="Title 3">
            <a:extLst>
              <a:ext uri="{FF2B5EF4-FFF2-40B4-BE49-F238E27FC236}">
                <a16:creationId xmlns:a16="http://schemas.microsoft.com/office/drawing/2014/main" id="{204DBF75-189A-F547-8A3C-5DD34380ABE3}"/>
              </a:ext>
            </a:extLst>
          </p:cNvPr>
          <p:cNvSpPr>
            <a:spLocks noGrp="1"/>
          </p:cNvSpPr>
          <p:nvPr>
            <p:ph type="title"/>
          </p:nvPr>
        </p:nvSpPr>
        <p:spPr/>
        <p:txBody>
          <a:bodyPr/>
          <a:lstStyle/>
          <a:p>
            <a:r>
              <a:rPr lang="en-US" dirty="0"/>
              <a:t>The Law of Similarity, </a:t>
            </a:r>
            <a:r>
              <a:rPr lang="en-US" dirty="0" err="1"/>
              <a:t>Colour</a:t>
            </a:r>
            <a:endParaRPr lang="en-US" dirty="0"/>
          </a:p>
        </p:txBody>
      </p:sp>
      <p:sp>
        <p:nvSpPr>
          <p:cNvPr id="7" name="TextBox 6">
            <a:extLst>
              <a:ext uri="{FF2B5EF4-FFF2-40B4-BE49-F238E27FC236}">
                <a16:creationId xmlns:a16="http://schemas.microsoft.com/office/drawing/2014/main" id="{354F643A-4585-B943-898D-E173625812D6}"/>
              </a:ext>
            </a:extLst>
          </p:cNvPr>
          <p:cNvSpPr txBox="1"/>
          <p:nvPr/>
        </p:nvSpPr>
        <p:spPr>
          <a:xfrm>
            <a:off x="1410056" y="2402653"/>
            <a:ext cx="3714662" cy="738664"/>
          </a:xfrm>
          <a:prstGeom prst="rect">
            <a:avLst/>
          </a:prstGeom>
          <a:noFill/>
        </p:spPr>
        <p:txBody>
          <a:bodyPr wrap="square" rtlCol="0">
            <a:spAutoFit/>
          </a:bodyPr>
          <a:lstStyle/>
          <a:p>
            <a:r>
              <a:rPr lang="en-US" sz="1400" dirty="0">
                <a:latin typeface="Palatino Linotype" panose="02040502050505030304" pitchFamily="18" charset="0"/>
              </a:rPr>
              <a:t>The submit, cancel, and add buttons (using the same color) buttons will be perceived as sharing the same level of importance</a:t>
            </a:r>
          </a:p>
        </p:txBody>
      </p:sp>
      <p:cxnSp>
        <p:nvCxnSpPr>
          <p:cNvPr id="6" name="Straight Arrow Connector 5">
            <a:extLst>
              <a:ext uri="{FF2B5EF4-FFF2-40B4-BE49-F238E27FC236}">
                <a16:creationId xmlns:a16="http://schemas.microsoft.com/office/drawing/2014/main" id="{504F9A3E-0AA6-1447-9177-4221DA69971F}"/>
              </a:ext>
            </a:extLst>
          </p:cNvPr>
          <p:cNvCxnSpPr>
            <a:cxnSpLocks/>
            <a:stCxn id="7" idx="2"/>
          </p:cNvCxnSpPr>
          <p:nvPr/>
        </p:nvCxnSpPr>
        <p:spPr>
          <a:xfrm flipH="1">
            <a:off x="2233801" y="3141317"/>
            <a:ext cx="1033586" cy="1251221"/>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D83380A-8444-CA44-9330-ACE1F921CC88}"/>
              </a:ext>
            </a:extLst>
          </p:cNvPr>
          <p:cNvSpPr txBox="1"/>
          <p:nvPr/>
        </p:nvSpPr>
        <p:spPr>
          <a:xfrm>
            <a:off x="6513193" y="4900512"/>
            <a:ext cx="2229155" cy="1169551"/>
          </a:xfrm>
          <a:prstGeom prst="rect">
            <a:avLst/>
          </a:prstGeom>
          <a:noFill/>
        </p:spPr>
        <p:txBody>
          <a:bodyPr wrap="square" rtlCol="0">
            <a:spAutoFit/>
          </a:bodyPr>
          <a:lstStyle/>
          <a:p>
            <a:r>
              <a:rPr lang="en-US" sz="1400" dirty="0">
                <a:latin typeface="Palatino Linotype" panose="02040502050505030304" pitchFamily="18" charset="0"/>
              </a:rPr>
              <a:t>Other </a:t>
            </a:r>
            <a:r>
              <a:rPr lang="en-US" sz="1400" dirty="0" err="1">
                <a:latin typeface="Palatino Linotype" panose="02040502050505030304" pitchFamily="18" charset="0"/>
              </a:rPr>
              <a:t>colours</a:t>
            </a:r>
            <a:r>
              <a:rPr lang="en-US" sz="1400" dirty="0">
                <a:latin typeface="Palatino Linotype" panose="02040502050505030304" pitchFamily="18" charset="0"/>
              </a:rPr>
              <a:t> used for other buttons, not perceived as belonging to the same group as the green buttons</a:t>
            </a:r>
          </a:p>
        </p:txBody>
      </p:sp>
      <p:cxnSp>
        <p:nvCxnSpPr>
          <p:cNvPr id="13" name="Straight Arrow Connector 12">
            <a:extLst>
              <a:ext uri="{FF2B5EF4-FFF2-40B4-BE49-F238E27FC236}">
                <a16:creationId xmlns:a16="http://schemas.microsoft.com/office/drawing/2014/main" id="{3DB35389-D071-FD4E-B769-281EC888E2D6}"/>
              </a:ext>
            </a:extLst>
          </p:cNvPr>
          <p:cNvCxnSpPr>
            <a:cxnSpLocks/>
          </p:cNvCxnSpPr>
          <p:nvPr/>
        </p:nvCxnSpPr>
        <p:spPr>
          <a:xfrm flipH="1" flipV="1">
            <a:off x="2629667" y="4930510"/>
            <a:ext cx="3850073" cy="120072"/>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424A455-94E1-8540-AF22-0989D34EE66F}"/>
              </a:ext>
            </a:extLst>
          </p:cNvPr>
          <p:cNvCxnSpPr>
            <a:cxnSpLocks/>
          </p:cNvCxnSpPr>
          <p:nvPr/>
        </p:nvCxnSpPr>
        <p:spPr>
          <a:xfrm flipH="1">
            <a:off x="6081115" y="5130043"/>
            <a:ext cx="432079" cy="860559"/>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A6EB161-7E65-0740-913D-553A67FECCFF}"/>
              </a:ext>
            </a:extLst>
          </p:cNvPr>
          <p:cNvSpPr txBox="1"/>
          <p:nvPr/>
        </p:nvSpPr>
        <p:spPr>
          <a:xfrm>
            <a:off x="4443813" y="1796522"/>
            <a:ext cx="4495088" cy="430887"/>
          </a:xfrm>
          <a:prstGeom prst="rect">
            <a:avLst/>
          </a:prstGeom>
          <a:noFill/>
        </p:spPr>
        <p:txBody>
          <a:bodyPr wrap="square" rtlCol="0">
            <a:spAutoFit/>
          </a:bodyPr>
          <a:lstStyle/>
          <a:p>
            <a:r>
              <a:rPr lang="en-US" sz="1100" dirty="0" err="1">
                <a:latin typeface="Palatino Linotype" panose="02040502050505030304" pitchFamily="18" charset="0"/>
              </a:rPr>
              <a:t>Img</a:t>
            </a:r>
            <a:r>
              <a:rPr lang="en-US" sz="1100" dirty="0">
                <a:latin typeface="Palatino Linotype" panose="02040502050505030304" pitchFamily="18" charset="0"/>
              </a:rPr>
              <a:t> source: “Similarity Principle in Visual Design”</a:t>
            </a:r>
            <a:br>
              <a:rPr lang="en-US" sz="1100" dirty="0">
                <a:latin typeface="Palatino Linotype" panose="02040502050505030304" pitchFamily="18" charset="0"/>
              </a:rPr>
            </a:br>
            <a:r>
              <a:rPr lang="en-US" sz="1100" dirty="0">
                <a:latin typeface="Palatino Linotype" panose="02040502050505030304" pitchFamily="18" charset="0"/>
              </a:rPr>
              <a:t>https://</a:t>
            </a:r>
            <a:r>
              <a:rPr lang="en-US" sz="1100" dirty="0" err="1">
                <a:latin typeface="Palatino Linotype" panose="02040502050505030304" pitchFamily="18" charset="0"/>
              </a:rPr>
              <a:t>www.nngroup.com</a:t>
            </a:r>
            <a:r>
              <a:rPr lang="en-US" sz="1100" dirty="0">
                <a:latin typeface="Palatino Linotype" panose="02040502050505030304" pitchFamily="18" charset="0"/>
              </a:rPr>
              <a:t>/articles/gestalt-similarity/</a:t>
            </a:r>
          </a:p>
        </p:txBody>
      </p:sp>
      <p:cxnSp>
        <p:nvCxnSpPr>
          <p:cNvPr id="27" name="Straight Arrow Connector 26">
            <a:extLst>
              <a:ext uri="{FF2B5EF4-FFF2-40B4-BE49-F238E27FC236}">
                <a16:creationId xmlns:a16="http://schemas.microsoft.com/office/drawing/2014/main" id="{29C20A63-407F-9842-8CFE-71AD6EA90BB3}"/>
              </a:ext>
            </a:extLst>
          </p:cNvPr>
          <p:cNvCxnSpPr>
            <a:cxnSpLocks/>
          </p:cNvCxnSpPr>
          <p:nvPr/>
        </p:nvCxnSpPr>
        <p:spPr>
          <a:xfrm flipH="1" flipV="1">
            <a:off x="5879507" y="3747448"/>
            <a:ext cx="633685" cy="1183062"/>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4840869"/>
      </p:ext>
    </p:extLst>
  </p:cSld>
  <p:clrMapOvr>
    <a:masterClrMapping/>
  </p:clrMapOvr>
</p:sld>
</file>

<file path=ppt/theme/theme1.xml><?xml version="1.0" encoding="utf-8"?>
<a:theme xmlns:a="http://schemas.openxmlformats.org/drawingml/2006/main" name="3461w20">
  <a:themeElements>
    <a:clrScheme name="YorkU 1">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3461w20.thmx</Template>
  <TotalTime>16413</TotalTime>
  <Words>2535</Words>
  <Application>Microsoft Macintosh PowerPoint</Application>
  <PresentationFormat>On-screen Show (4:3)</PresentationFormat>
  <Paragraphs>282</Paragraphs>
  <Slides>44</Slides>
  <Notes>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7" baseType="lpstr">
      <vt:lpstr>Arial</vt:lpstr>
      <vt:lpstr>Avenir Next Regular</vt:lpstr>
      <vt:lpstr>Calibri</vt:lpstr>
      <vt:lpstr>Garamond</vt:lpstr>
      <vt:lpstr>Gill Sans</vt:lpstr>
      <vt:lpstr>Gill Sans MT</vt:lpstr>
      <vt:lpstr>Liberation Sans</vt:lpstr>
      <vt:lpstr>Palatino Linotype</vt:lpstr>
      <vt:lpstr>Source Sans Pro</vt:lpstr>
      <vt:lpstr>Times</vt:lpstr>
      <vt:lpstr>Wingdings 2</vt:lpstr>
      <vt:lpstr>3461w20</vt:lpstr>
      <vt:lpstr>Document</vt:lpstr>
      <vt:lpstr>PowerPoint Presentation</vt:lpstr>
      <vt:lpstr>Intellectual Property Notice</vt:lpstr>
      <vt:lpstr>Dependencies</vt:lpstr>
      <vt:lpstr>Key Questions</vt:lpstr>
      <vt:lpstr> </vt:lpstr>
      <vt:lpstr>Gestalt Principles of Form Perception</vt:lpstr>
      <vt:lpstr>The Law of Similarity</vt:lpstr>
      <vt:lpstr>The Law of Similarity, Colour</vt:lpstr>
      <vt:lpstr>The Law of Similarity, Colour</vt:lpstr>
      <vt:lpstr>The Law of Similarity, Shape</vt:lpstr>
      <vt:lpstr>The Law of Similarity, Size</vt:lpstr>
      <vt:lpstr>The Law of Proximity</vt:lpstr>
      <vt:lpstr> </vt:lpstr>
      <vt:lpstr>Information Presentation</vt:lpstr>
      <vt:lpstr>Task #1</vt:lpstr>
      <vt:lpstr>PowerPoint Presentation</vt:lpstr>
      <vt:lpstr>Task #2</vt:lpstr>
      <vt:lpstr>PowerPoint Presentation</vt:lpstr>
      <vt:lpstr>Discussion: Impact of organization on task</vt:lpstr>
      <vt:lpstr>Comparing Visual Presentations</vt:lpstr>
      <vt:lpstr>Design #1: Find 'Italian'</vt:lpstr>
      <vt:lpstr>Design #2: Find 'French'</vt:lpstr>
      <vt:lpstr> </vt:lpstr>
      <vt:lpstr>Inattentional Blindness</vt:lpstr>
      <vt:lpstr>Change Blindness</vt:lpstr>
      <vt:lpstr>Change blindness and UX design</vt:lpstr>
      <vt:lpstr>Example of Change blindness in UX design</vt:lpstr>
      <vt:lpstr>Example #1: New York Times mobile site </vt:lpstr>
      <vt:lpstr>Example #2: Chicago Tribute mobile site   </vt:lpstr>
      <vt:lpstr>Examples</vt:lpstr>
      <vt:lpstr> </vt:lpstr>
      <vt:lpstr>Relevance of Attention to UX Design</vt:lpstr>
      <vt:lpstr>Divided Attention</vt:lpstr>
      <vt:lpstr>Driving Example</vt:lpstr>
      <vt:lpstr>PowerPoint Presentation</vt:lpstr>
      <vt:lpstr>Multitasking</vt:lpstr>
      <vt:lpstr>Are some people more distractable than others?</vt:lpstr>
      <vt:lpstr>What does it mean to be good at multitasking?</vt:lpstr>
      <vt:lpstr>Driving and talking on the phone</vt:lpstr>
      <vt:lpstr>Driving and Passenger Conversations</vt:lpstr>
      <vt:lpstr>Driving and Texting</vt:lpstr>
      <vt:lpstr>Driving and Texting</vt:lpstr>
      <vt:lpstr>Driving and Texting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Baljko</dc:creator>
  <cp:lastModifiedBy>Melanie A Baljko</cp:lastModifiedBy>
  <cp:revision>1418</cp:revision>
  <cp:lastPrinted>2021-11-29T19:45:02Z</cp:lastPrinted>
  <dcterms:created xsi:type="dcterms:W3CDTF">2020-01-08T18:20:23Z</dcterms:created>
  <dcterms:modified xsi:type="dcterms:W3CDTF">2021-11-29T19:46:25Z</dcterms:modified>
</cp:coreProperties>
</file>